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47"/>
  </p:notesMasterIdLst>
  <p:sldIdLst>
    <p:sldId id="322" r:id="rId2"/>
    <p:sldId id="356" r:id="rId3"/>
    <p:sldId id="360" r:id="rId4"/>
    <p:sldId id="367" r:id="rId5"/>
    <p:sldId id="368" r:id="rId6"/>
    <p:sldId id="366" r:id="rId7"/>
    <p:sldId id="380" r:id="rId8"/>
    <p:sldId id="365" r:id="rId9"/>
    <p:sldId id="359" r:id="rId10"/>
    <p:sldId id="379" r:id="rId11"/>
    <p:sldId id="362" r:id="rId12"/>
    <p:sldId id="363" r:id="rId13"/>
    <p:sldId id="375" r:id="rId14"/>
    <p:sldId id="376" r:id="rId15"/>
    <p:sldId id="377" r:id="rId16"/>
    <p:sldId id="378" r:id="rId17"/>
    <p:sldId id="369" r:id="rId18"/>
    <p:sldId id="339" r:id="rId19"/>
    <p:sldId id="370" r:id="rId20"/>
    <p:sldId id="371" r:id="rId21"/>
    <p:sldId id="329" r:id="rId22"/>
    <p:sldId id="340" r:id="rId23"/>
    <p:sldId id="342" r:id="rId24"/>
    <p:sldId id="343" r:id="rId25"/>
    <p:sldId id="344" r:id="rId26"/>
    <p:sldId id="355" r:id="rId27"/>
    <p:sldId id="345" r:id="rId28"/>
    <p:sldId id="346" r:id="rId29"/>
    <p:sldId id="381" r:id="rId30"/>
    <p:sldId id="347" r:id="rId31"/>
    <p:sldId id="348" r:id="rId32"/>
    <p:sldId id="349" r:id="rId33"/>
    <p:sldId id="350" r:id="rId34"/>
    <p:sldId id="325" r:id="rId35"/>
    <p:sldId id="373" r:id="rId36"/>
    <p:sldId id="331" r:id="rId37"/>
    <p:sldId id="351" r:id="rId38"/>
    <p:sldId id="352" r:id="rId39"/>
    <p:sldId id="354" r:id="rId40"/>
    <p:sldId id="353" r:id="rId41"/>
    <p:sldId id="327" r:id="rId42"/>
    <p:sldId id="328" r:id="rId43"/>
    <p:sldId id="330" r:id="rId44"/>
    <p:sldId id="382" r:id="rId45"/>
    <p:sldId id="38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4582" autoAdjust="0"/>
  </p:normalViewPr>
  <p:slideViewPr>
    <p:cSldViewPr>
      <p:cViewPr varScale="1">
        <p:scale>
          <a:sx n="92" d="100"/>
          <a:sy n="92" d="100"/>
        </p:scale>
        <p:origin x="272" y="464"/>
      </p:cViewPr>
      <p:guideLst>
        <p:guide orient="horz" pos="2160"/>
        <p:guide pos="3840"/>
      </p:guideLst>
    </p:cSldViewPr>
  </p:slideViewPr>
  <p:outlineViewPr>
    <p:cViewPr>
      <p:scale>
        <a:sx n="33" d="100"/>
        <a:sy n="33" d="100"/>
      </p:scale>
      <p:origin x="0" y="650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77F569-97EE-4CC3-9676-15CBD00E986B}" type="datetimeFigureOut">
              <a:rPr lang="en-US" smtClean="0"/>
              <a:pPr/>
              <a:t>2/27/20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D6CA01-9C27-4035-B550-0CEE702334A9}" type="slidenum">
              <a:rPr lang="en-US" smtClean="0"/>
              <a:pPr/>
              <a:t>‹#›</a:t>
            </a:fld>
            <a:endParaRPr lang="en-US"/>
          </a:p>
        </p:txBody>
      </p:sp>
    </p:spTree>
    <p:extLst>
      <p:ext uri="{BB962C8B-B14F-4D97-AF65-F5344CB8AC3E}">
        <p14:creationId xmlns:p14="http://schemas.microsoft.com/office/powerpoint/2010/main" val="89547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CA01-9C27-4035-B550-0CEE702334A9}" type="slidenum">
              <a:rPr lang="en-US" smtClean="0"/>
              <a:pPr/>
              <a:t>29</a:t>
            </a:fld>
            <a:endParaRPr lang="en-US"/>
          </a:p>
        </p:txBody>
      </p:sp>
    </p:spTree>
    <p:extLst>
      <p:ext uri="{BB962C8B-B14F-4D97-AF65-F5344CB8AC3E}">
        <p14:creationId xmlns:p14="http://schemas.microsoft.com/office/powerpoint/2010/main" val="30746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CA01-9C27-4035-B550-0CEE702334A9}" type="slidenum">
              <a:rPr lang="en-US" smtClean="0"/>
              <a:pPr/>
              <a:t>30</a:t>
            </a:fld>
            <a:endParaRPr lang="en-US"/>
          </a:p>
        </p:txBody>
      </p:sp>
    </p:spTree>
    <p:extLst>
      <p:ext uri="{BB962C8B-B14F-4D97-AF65-F5344CB8AC3E}">
        <p14:creationId xmlns:p14="http://schemas.microsoft.com/office/powerpoint/2010/main" val="334060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7042E7-1602-4FC8-8C69-D9C5EA41EE38}"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617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7F7025-0DF7-430B-AA4F-8C13C7564908}" type="datetime1">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431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5ADB9B-CC31-42B0-A448-401B59E60FAA}"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34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DB471E-28C2-4B54-843B-24E7A84F235D}"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6539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2995EF-5D36-4AB8-AB0E-2B2B8276BCA8}"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133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62BF17-917E-428E-ACCA-8123FC225F91}" type="datetime1">
              <a:rPr lang="en-US" smtClean="0"/>
              <a:t>2/27/20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757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E7829B-9908-439F-B978-207B070C534F}" type="datetime1">
              <a:rPr lang="en-US" smtClean="0"/>
              <a:t>2/27/20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071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774092-4C2D-4883-87CC-AB66C75EECDA}"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50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9A169C-2817-44C8-8CFE-A2CB19618FDA}"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34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8662520-20D1-4346-9996-DDE916BA9E77}"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4610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4F4B3C-F84A-4179-A3CD-77C5759528C9}" type="datetime1">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295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3CB51A-6F2B-4C93-984B-F2C5B7043CA8}" type="datetime1">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41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C6E01-7D81-4EFB-A807-0130CBBDCD84}" type="datetime1">
              <a:rPr lang="en-US" smtClean="0"/>
              <a:t>2/27/20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830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6842B0-5DAA-4B67-A215-896B72D6225C}" type="datetime1">
              <a:rPr lang="en-US" smtClean="0"/>
              <a:t>2/27/20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39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674521-C93D-4E65-B4F1-987B5FF37CA5}" type="datetime1">
              <a:rPr lang="en-US" smtClean="0"/>
              <a:t>2/27/20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038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F48FBE6-C3F7-4902-AA3F-1371AB8805C2}" type="datetime1">
              <a:rPr lang="en-US" smtClean="0"/>
              <a:t>2/27/20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652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BB7C29-1D04-4B29-8F77-D7D3E0BD281C}" type="datetime1">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734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FA781C-FDBC-4068-B766-5D4A5BCFF521}" type="datetime1">
              <a:rPr lang="en-US" smtClean="0"/>
              <a:t>2/27/20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57259992"/>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scoopwhoop.com/rd?url=https://www.ndtv.com/telangana-news/chandrasekhar-rao-to-build-vaastu-compliant-telangana-secretariat-1586680"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scoopwhoop.com/rd?url=https://www.firstpost.com/india/hardselling-mann-ki-baat-yoga-day-rti-queries-reveal-modi-govt-spent-rs-24-cr-ads-2379740.ht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scoopwhoop.com/rd?url=https://www.thehindu.com/news/national/other-states/maharashtra-cmo-gulps-over-18500-cups-tea-daily-congress-terms-it-scam/article23379109.ece"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scoopwhoop.com/rd?url=http://www.catchnews.com/india-news/why-spend-public-funds-on-rss-hq-bombay-hc-notice-to-bhayyaji-joshi-nagpur-municipal-corp-82474.html" TargetMode="Externa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conomictimes.indiatimes.com/articleshow/65336216.cms?from=mdr&amp;utm_source=contentofinterest&amp;utm_medium=text&amp;utm_campaign=cppst"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timesofindia.indiatimes.com/articleshow/62423525.cms?utm_source=contentofinterest&amp;utm_medium=text&amp;utm_campaign=cppst"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newindianexpress.com/nation/2016/dec/14/inspiring-businessman-gifts-90-houses-to-homeless-on-daughters-wedding-1548908.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ransparency_International" TargetMode="External"/><Relationship Id="rId2" Type="http://schemas.openxmlformats.org/officeDocument/2006/relationships/hyperlink" Target="https://en.wikipedia.org/wiki/Economy_of_India" TargetMode="External"/><Relationship Id="rId1" Type="http://schemas.openxmlformats.org/officeDocument/2006/relationships/slideLayout" Target="../slideLayouts/slideLayout2.xml"/><Relationship Id="rId5" Type="http://schemas.openxmlformats.org/officeDocument/2006/relationships/hyperlink" Target="https://en.wikipedia.org/wiki/Licence_Raj" TargetMode="External"/><Relationship Id="rId4" Type="http://schemas.openxmlformats.org/officeDocument/2006/relationships/hyperlink" Target="https://en.wikipedia.org/wiki/Red_tap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scoopwhoop.com/rd?url=https://indianexpress.com/article/india/not-against-any-project-but-bullet-train-economically-unviable-congress/"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www.sreepadmanabhaswamytemple.org/" TargetMode="Externa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hyperlink" Target="http://www.tirumala.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scoopwhoop.com/rd?url=https://www.thehindu.com/news/national/other-states/maharashtra-cmo-gulps-over-18500-cups-tea-daily-congress-terms-it-scam/article23379109.ec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scoopwhoop.com/rd?url=https://www.hindustantimes.com/india-news/modi-govt-spent-rs-3-755-crore-on-ads-and-publicity-since-april-2014-rti-reveals/story-p7g6NTVqpjZXHi2IvJvk0M.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economictimes.indiatimes.com/slideshows/nation-world/shivaji-memorial-will-be-the-tallest-statue-in-the-world/from-192-meter-to-210-meter/slideshow/57827272.cm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0"/>
            <a:ext cx="7772400" cy="1905000"/>
          </a:xfrm>
        </p:spPr>
        <p:txBody>
          <a:bodyPr/>
          <a:lstStyle/>
          <a:p>
            <a:pPr algn="ctr"/>
            <a:r>
              <a:rPr lang="en-US" sz="6000" dirty="0">
                <a:latin typeface="Arial Rounded MT Bold" pitchFamily="34" charset="0"/>
              </a:rPr>
              <a:t>Financial Discipline </a:t>
            </a:r>
          </a:p>
        </p:txBody>
      </p:sp>
      <p:sp>
        <p:nvSpPr>
          <p:cNvPr id="3" name="Content Placeholder 2"/>
          <p:cNvSpPr>
            <a:spLocks noGrp="1"/>
          </p:cNvSpPr>
          <p:nvPr>
            <p:ph idx="1"/>
          </p:nvPr>
        </p:nvSpPr>
        <p:spPr>
          <a:xfrm>
            <a:off x="2209800" y="2286000"/>
            <a:ext cx="8001000" cy="2895600"/>
          </a:xfrm>
        </p:spPr>
        <p:txBody>
          <a:bodyPr>
            <a:normAutofit fontScale="47500" lnSpcReduction="20000"/>
          </a:bodyPr>
          <a:lstStyle/>
          <a:p>
            <a:pPr>
              <a:buNone/>
            </a:pPr>
            <a:r>
              <a:rPr lang="en-US" sz="9600" dirty="0"/>
              <a:t>Session  4</a:t>
            </a:r>
          </a:p>
          <a:p>
            <a:pPr>
              <a:buNone/>
            </a:pPr>
            <a:endParaRPr lang="en-US" sz="9600" dirty="0"/>
          </a:p>
          <a:p>
            <a:pPr>
              <a:buNone/>
            </a:pPr>
            <a:r>
              <a:rPr lang="en-US" sz="9600" dirty="0"/>
              <a:t>Where our finance is spent in India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56143" y="1143000"/>
            <a:ext cx="5311257" cy="5826615"/>
          </a:xfrm>
        </p:spPr>
        <p:txBody>
          <a:bodyPr vert="horz" lIns="91440" tIns="45720" rIns="91440" bIns="45720" rtlCol="0">
            <a:normAutofit fontScale="92500" lnSpcReduction="10000"/>
          </a:bodyPr>
          <a:lstStyle/>
          <a:p>
            <a:pPr marL="0" indent="0" algn="just">
              <a:buNone/>
            </a:pPr>
            <a:r>
              <a:rPr lang="en-IN" b="1" dirty="0"/>
              <a:t>8. The Fodder Scam - Rs.940 Crores/-</a:t>
            </a:r>
            <a:endParaRPr lang="en-US" b="1" dirty="0"/>
          </a:p>
          <a:p>
            <a:pPr algn="just"/>
            <a:r>
              <a:rPr lang="en-US" b="1" dirty="0"/>
              <a:t>The Fodder Scam was a corruption scandal that involved the embezzlement of about ₹9.4 billion from the government treasury of the eastern Indian state of Bihar.</a:t>
            </a:r>
          </a:p>
          <a:p>
            <a:pPr algn="just"/>
            <a:r>
              <a:rPr lang="en-US" b="1" dirty="0"/>
              <a:t>Among those implicated in the theft and arrested were then Chief Minister of Bihar, </a:t>
            </a:r>
            <a:r>
              <a:rPr lang="en-US" b="1" dirty="0" err="1"/>
              <a:t>Lalu</a:t>
            </a:r>
            <a:r>
              <a:rPr lang="en-US" b="1" dirty="0"/>
              <a:t> Prasad Yadav, as well as former Chief Minister, </a:t>
            </a:r>
            <a:r>
              <a:rPr lang="en-US" b="1" dirty="0" err="1"/>
              <a:t>Jagannath</a:t>
            </a:r>
            <a:r>
              <a:rPr lang="en-US" b="1" dirty="0"/>
              <a:t> Mishra.[</a:t>
            </a:r>
          </a:p>
          <a:p>
            <a:pPr algn="just"/>
            <a:r>
              <a:rPr lang="en-US" b="1" dirty="0"/>
              <a:t>There is also allegation on Dr. </a:t>
            </a:r>
            <a:r>
              <a:rPr lang="en-US" b="1" dirty="0" err="1"/>
              <a:t>Dineshwar</a:t>
            </a:r>
            <a:r>
              <a:rPr lang="en-US" b="1" dirty="0"/>
              <a:t> Prasad Sharma of receiving 300 crore and 60 lakh Rupees, respectively, from S. N. Sinha.</a:t>
            </a:r>
          </a:p>
          <a:p>
            <a:pPr algn="just"/>
            <a:r>
              <a:rPr lang="en-US" b="1" dirty="0"/>
              <a:t>On 23 December, 2017 </a:t>
            </a:r>
            <a:r>
              <a:rPr lang="en-US" b="1" dirty="0" err="1"/>
              <a:t>Lalu</a:t>
            </a:r>
            <a:r>
              <a:rPr lang="en-US" b="1" dirty="0"/>
              <a:t> Prasad Yadav was convicted by a special CBI court while </a:t>
            </a:r>
            <a:r>
              <a:rPr lang="en-US" b="1" dirty="0" err="1"/>
              <a:t>Jagannath</a:t>
            </a:r>
            <a:r>
              <a:rPr lang="en-US" b="1" dirty="0"/>
              <a:t> Misra was acquitted.</a:t>
            </a:r>
          </a:p>
          <a:p>
            <a:r>
              <a:rPr lang="en-US" dirty="0"/>
              <a:t>Read more at:</a:t>
            </a:r>
            <a:br>
              <a:rPr lang="en-US" dirty="0"/>
            </a:br>
            <a:r>
              <a:rPr lang="en-US" dirty="0"/>
              <a:t>https://economictimes.indiatimes.com/news/politics-and-nation/fodder-scam-sc-seeks-cbi-response-on-lalu-yadavs-bail-plea/articleshow/68423712.cms</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6" name="Flowchart: Punched Tape 5"/>
          <p:cNvSpPr/>
          <p:nvPr/>
        </p:nvSpPr>
        <p:spPr>
          <a:xfrm>
            <a:off x="6557818" y="4457774"/>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6 Lac people</a:t>
            </a:r>
          </a:p>
        </p:txBody>
      </p:sp>
      <p:pic>
        <p:nvPicPr>
          <p:cNvPr id="1026" name="Picture 2" descr="https://s3.scoopwhoop.com/anj/wk/2086fb94-b088-4e99-b24b-5a38686b27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301512"/>
            <a:ext cx="5134478" cy="288814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0" y="9402"/>
            <a:ext cx="8229600" cy="914400"/>
          </a:xfrm>
        </p:spPr>
        <p:txBody>
          <a:bodyPr/>
          <a:lstStyle/>
          <a:p>
            <a:r>
              <a:rPr lang="en-US" dirty="0"/>
              <a:t>Few Examples in Public Sector</a:t>
            </a:r>
          </a:p>
        </p:txBody>
      </p:sp>
    </p:spTree>
    <p:extLst>
      <p:ext uri="{BB962C8B-B14F-4D97-AF65-F5344CB8AC3E}">
        <p14:creationId xmlns:p14="http://schemas.microsoft.com/office/powerpoint/2010/main" val="295261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04800" y="1244505"/>
            <a:ext cx="5724515" cy="5237355"/>
          </a:xfrm>
        </p:spPr>
        <p:txBody>
          <a:bodyPr>
            <a:normAutofit/>
          </a:bodyPr>
          <a:lstStyle/>
          <a:p>
            <a:pPr marL="0" indent="0" algn="just">
              <a:buNone/>
            </a:pPr>
            <a:r>
              <a:rPr lang="en-IN" b="1" dirty="0"/>
              <a:t>10. Telangana government spent more than Rs. 300 crore making </a:t>
            </a:r>
            <a:r>
              <a:rPr lang="en-IN" b="1" u="sng" dirty="0" err="1">
                <a:hlinkClick r:id="rId2"/>
              </a:rPr>
              <a:t>vaastu</a:t>
            </a:r>
            <a:r>
              <a:rPr lang="en-IN" b="1" u="sng" dirty="0">
                <a:hlinkClick r:id="rId2"/>
              </a:rPr>
              <a:t> compliant buildings</a:t>
            </a:r>
            <a:r>
              <a:rPr lang="en-IN" b="1" dirty="0"/>
              <a:t> in Hyderabad. </a:t>
            </a:r>
          </a:p>
          <a:p>
            <a:pPr algn="just"/>
            <a:r>
              <a:rPr lang="en-IN" b="1" dirty="0"/>
              <a:t>Telangana Chief Minister KC Rao recently ordered the restructuring of different government complexes because they were not constructed keeping correct '</a:t>
            </a:r>
            <a:r>
              <a:rPr lang="en-IN" b="1" dirty="0" err="1"/>
              <a:t>vaastu</a:t>
            </a:r>
            <a:r>
              <a:rPr lang="en-IN" b="1" dirty="0"/>
              <a:t>' in mind. </a:t>
            </a:r>
          </a:p>
          <a:p>
            <a:pPr algn="just"/>
            <a:r>
              <a:rPr lang="en-IN" b="1" dirty="0"/>
              <a:t>Apparently, even Andhra Pradesh Chief Minister </a:t>
            </a:r>
            <a:r>
              <a:rPr lang="en-IN" b="1" dirty="0" err="1"/>
              <a:t>Chandrababu</a:t>
            </a:r>
            <a:r>
              <a:rPr lang="en-IN" b="1" dirty="0"/>
              <a:t> Naidu believes in these ridiculous and regressive practises, which cost the taxpayers hundreds of crores.</a:t>
            </a:r>
          </a:p>
          <a:p>
            <a:r>
              <a:rPr lang="en-US" dirty="0"/>
              <a:t>Read more at:</a:t>
            </a:r>
            <a:br>
              <a:rPr lang="en-US" dirty="0"/>
            </a:br>
            <a:r>
              <a:rPr lang="en-US" dirty="0"/>
              <a:t>https://www.hindustantimes.com/india-news/braving-protests-and-cost-concerns-kcr-s-vaastu-based-office-closer-to-reality/story-leok7pj4TnZqyCyKyPd6AO.html</a:t>
            </a:r>
            <a:endParaRPr lang="en-US" b="1" dirty="0"/>
          </a:p>
          <a:p>
            <a:endParaRPr lang="en-US" dirty="0"/>
          </a:p>
        </p:txBody>
      </p:sp>
      <p:pic>
        <p:nvPicPr>
          <p:cNvPr id="7" name="Content Placeholder 6" descr="https://s3.scoopwhoop.com/anj/sw/44b69ef1-a7e8-4548-a943-278d2074f9d7.jpg"/>
          <p:cNvPicPr>
            <a:picLocks noGrp="1"/>
          </p:cNvPicPr>
          <p:nvPr>
            <p:ph sz="half" idx="2"/>
          </p:nvPr>
        </p:nvPicPr>
        <p:blipFill>
          <a:blip r:embed="rId3"/>
          <a:srcRect/>
          <a:stretch>
            <a:fillRect/>
          </a:stretch>
        </p:blipFill>
        <p:spPr bwMode="auto">
          <a:xfrm>
            <a:off x="6366654" y="1524000"/>
            <a:ext cx="5368146" cy="3641974"/>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a:spLocks noGrp="1"/>
          </p:cNvSpPr>
          <p:nvPr>
            <p:ph type="title"/>
          </p:nvPr>
        </p:nvSpPr>
        <p:spPr>
          <a:xfrm>
            <a:off x="0" y="9402"/>
            <a:ext cx="8229600" cy="914400"/>
          </a:xfrm>
        </p:spPr>
        <p:txBody>
          <a:bodyPr/>
          <a:lstStyle/>
          <a:p>
            <a:r>
              <a:rPr lang="en-US" dirty="0"/>
              <a:t>Few Examples in Public Sector</a:t>
            </a:r>
          </a:p>
        </p:txBody>
      </p:sp>
      <p:sp>
        <p:nvSpPr>
          <p:cNvPr id="10" name="Flowchart: Punched Tape 9"/>
          <p:cNvSpPr/>
          <p:nvPr/>
        </p:nvSpPr>
        <p:spPr>
          <a:xfrm>
            <a:off x="6366654" y="5165974"/>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2 Lac people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600" y="1518506"/>
            <a:ext cx="5127952" cy="4933825"/>
          </a:xfrm>
        </p:spPr>
        <p:txBody>
          <a:bodyPr>
            <a:normAutofit/>
          </a:bodyPr>
          <a:lstStyle/>
          <a:p>
            <a:pPr marL="0" indent="0">
              <a:buNone/>
            </a:pPr>
            <a:r>
              <a:rPr lang="en-IN" b="1" dirty="0"/>
              <a:t>11. The central government spent </a:t>
            </a:r>
            <a:r>
              <a:rPr lang="en-IN" b="1" u="sng" dirty="0">
                <a:hlinkClick r:id="rId2"/>
              </a:rPr>
              <a:t>Rs. 15.87 crore on </a:t>
            </a:r>
            <a:r>
              <a:rPr lang="en-IN" b="1" u="sng" dirty="0" err="1">
                <a:hlinkClick r:id="rId2"/>
              </a:rPr>
              <a:t>SMSes</a:t>
            </a:r>
            <a:r>
              <a:rPr lang="en-IN" b="1" dirty="0"/>
              <a:t> on Yoga Day.</a:t>
            </a:r>
          </a:p>
          <a:p>
            <a:r>
              <a:rPr lang="en-US" dirty="0"/>
              <a:t>Read more at:</a:t>
            </a:r>
            <a:br>
              <a:rPr lang="en-US" dirty="0"/>
            </a:br>
            <a:r>
              <a:rPr lang="en-US" dirty="0"/>
              <a:t>http://www.firstpost.com/india/hardselling-mann-ki-baat-yoga-day-rti-queries-reveal-modi-govt-spent-rs-24-cr-ads-2379740.html</a:t>
            </a:r>
            <a:endParaRPr lang="en-US" b="1" dirty="0"/>
          </a:p>
          <a:p>
            <a:endParaRPr lang="en-US" dirty="0"/>
          </a:p>
        </p:txBody>
      </p:sp>
      <p:pic>
        <p:nvPicPr>
          <p:cNvPr id="6" name="Content Placeholder 5" descr="https://s4.scoopwhoop.com/anj/sw/8a787dbb-a61e-4556-8d1e-92728e0eb3bc.jpg"/>
          <p:cNvPicPr>
            <a:picLocks noGrp="1"/>
          </p:cNvPicPr>
          <p:nvPr>
            <p:ph sz="half" idx="2"/>
          </p:nvPr>
        </p:nvPicPr>
        <p:blipFill>
          <a:blip r:embed="rId3"/>
          <a:srcRect/>
          <a:stretch>
            <a:fillRect/>
          </a:stretch>
        </p:blipFill>
        <p:spPr bwMode="auto">
          <a:xfrm>
            <a:off x="6096000" y="1447800"/>
            <a:ext cx="4724400" cy="374118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a:spLocks noGrp="1"/>
          </p:cNvSpPr>
          <p:nvPr>
            <p:ph type="title"/>
          </p:nvPr>
        </p:nvSpPr>
        <p:spPr>
          <a:xfrm>
            <a:off x="0" y="9402"/>
            <a:ext cx="8229600" cy="914400"/>
          </a:xfrm>
        </p:spPr>
        <p:txBody>
          <a:bodyPr/>
          <a:lstStyle/>
          <a:p>
            <a:r>
              <a:rPr lang="en-US" dirty="0"/>
              <a:t>Few Examples in Public Sector</a:t>
            </a:r>
          </a:p>
        </p:txBody>
      </p:sp>
      <p:sp>
        <p:nvSpPr>
          <p:cNvPr id="9" name="Flowchart: Punched Tape 8"/>
          <p:cNvSpPr/>
          <p:nvPr/>
        </p:nvSpPr>
        <p:spPr>
          <a:xfrm>
            <a:off x="1066800" y="3505200"/>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10,000 people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0365" y="1843569"/>
            <a:ext cx="4879070" cy="3414231"/>
          </a:xfrm>
        </p:spPr>
        <p:txBody>
          <a:bodyPr>
            <a:normAutofit/>
          </a:bodyPr>
          <a:lstStyle/>
          <a:p>
            <a:pPr marL="0" indent="0">
              <a:buNone/>
            </a:pPr>
            <a:r>
              <a:rPr lang="en-IN" b="1" dirty="0"/>
              <a:t>12. Maharashtra CMO spent </a:t>
            </a:r>
            <a:r>
              <a:rPr lang="en-IN" b="1" u="sng" dirty="0">
                <a:hlinkClick r:id="rId2"/>
              </a:rPr>
              <a:t>Rs 3.4 </a:t>
            </a:r>
            <a:r>
              <a:rPr lang="en-IN" b="1" u="sng" dirty="0" err="1">
                <a:hlinkClick r:id="rId2"/>
              </a:rPr>
              <a:t>crore</a:t>
            </a:r>
            <a:r>
              <a:rPr lang="en-IN" b="1" u="sng" dirty="0">
                <a:hlinkClick r:id="rId2"/>
              </a:rPr>
              <a:t> on tea</a:t>
            </a:r>
            <a:r>
              <a:rPr lang="en-IN" b="1" dirty="0"/>
              <a:t> in 2017-2018. That's 18,500 cups per day.</a:t>
            </a:r>
          </a:p>
          <a:p>
            <a:r>
              <a:rPr lang="en-US" dirty="0"/>
              <a:t>Read more at:</a:t>
            </a:r>
            <a:br>
              <a:rPr lang="en-US" dirty="0"/>
            </a:br>
            <a:r>
              <a:rPr lang="en-US" dirty="0"/>
              <a:t>https://zeenews.india.com/maharashtra/18500-cups-of-tea-per-day-after-rats-congress-alleges-tea-scam-in-maharashtra-2094437.html</a:t>
            </a:r>
            <a:endParaRPr lang="en-US" b="1" dirty="0"/>
          </a:p>
          <a:p>
            <a:endParaRPr lang="en-US" dirty="0"/>
          </a:p>
        </p:txBody>
      </p:sp>
      <p:pic>
        <p:nvPicPr>
          <p:cNvPr id="7" name="Content Placeholder 6" descr="https://s4.scoopwhoop.com/anj/sw/a2b99603-6378-4524-b8e7-dd2ff59febc1.jpg"/>
          <p:cNvPicPr>
            <a:picLocks noGrp="1"/>
          </p:cNvPicPr>
          <p:nvPr>
            <p:ph sz="half" idx="2"/>
          </p:nvPr>
        </p:nvPicPr>
        <p:blipFill>
          <a:blip r:embed="rId3"/>
          <a:srcRect/>
          <a:stretch>
            <a:fillRect/>
          </a:stretch>
        </p:blipFill>
        <p:spPr bwMode="auto">
          <a:xfrm>
            <a:off x="6169930" y="1828800"/>
            <a:ext cx="4879070" cy="324171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
        <p:nvSpPr>
          <p:cNvPr id="6" name="Flowchart: Punched Tape 5"/>
          <p:cNvSpPr/>
          <p:nvPr/>
        </p:nvSpPr>
        <p:spPr>
          <a:xfrm>
            <a:off x="1008013" y="4648200"/>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2,140 people</a:t>
            </a:r>
          </a:p>
        </p:txBody>
      </p:sp>
      <p:sp>
        <p:nvSpPr>
          <p:cNvPr id="8" name="Title 1"/>
          <p:cNvSpPr>
            <a:spLocks noGrp="1"/>
          </p:cNvSpPr>
          <p:nvPr>
            <p:ph type="title"/>
          </p:nvPr>
        </p:nvSpPr>
        <p:spPr>
          <a:xfrm>
            <a:off x="0" y="9402"/>
            <a:ext cx="8229600" cy="914400"/>
          </a:xfrm>
        </p:spPr>
        <p:txBody>
          <a:bodyPr/>
          <a:lstStyle/>
          <a:p>
            <a:r>
              <a:rPr lang="en-US" dirty="0"/>
              <a:t>Few Examples in Public Sector</a:t>
            </a:r>
          </a:p>
        </p:txBody>
      </p:sp>
    </p:spTree>
    <p:extLst>
      <p:ext uri="{BB962C8B-B14F-4D97-AF65-F5344CB8AC3E}">
        <p14:creationId xmlns:p14="http://schemas.microsoft.com/office/powerpoint/2010/main" val="309218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69110" y="1371600"/>
            <a:ext cx="4688690" cy="4983163"/>
          </a:xfrm>
        </p:spPr>
        <p:txBody>
          <a:bodyPr/>
          <a:lstStyle/>
          <a:p>
            <a:pPr marL="0" indent="0">
              <a:buNone/>
            </a:pPr>
            <a:r>
              <a:rPr lang="en-IN" b="1" dirty="0"/>
              <a:t>13. The central government spent </a:t>
            </a:r>
            <a:r>
              <a:rPr lang="en-IN" b="1" u="sng" dirty="0"/>
              <a:t>Rs 1.37 crore </a:t>
            </a:r>
            <a:r>
              <a:rPr lang="en-IN" b="1" dirty="0"/>
              <a:t>of taxpayers' money for repair work at the </a:t>
            </a:r>
            <a:r>
              <a:rPr lang="en-IN" b="1" u="sng" dirty="0">
                <a:hlinkClick r:id="rId2"/>
              </a:rPr>
              <a:t>RSS headquarters</a:t>
            </a:r>
            <a:r>
              <a:rPr lang="en-IN" b="1" dirty="0"/>
              <a:t> in Nagpur.</a:t>
            </a:r>
          </a:p>
          <a:p>
            <a:r>
              <a:rPr lang="en-US" dirty="0"/>
              <a:t>Read more at:</a:t>
            </a:r>
            <a:br>
              <a:rPr lang="en-US" dirty="0"/>
            </a:br>
            <a:r>
              <a:rPr lang="en-US" dirty="0"/>
              <a:t>https://www.scoopwhoop.com/times-india-public-funds-were-misused/</a:t>
            </a:r>
            <a:endParaRPr lang="en-US" b="1" dirty="0"/>
          </a:p>
          <a:p>
            <a:endParaRPr lang="en-US" dirty="0"/>
          </a:p>
        </p:txBody>
      </p:sp>
      <p:pic>
        <p:nvPicPr>
          <p:cNvPr id="6" name="Content Placeholder 5" descr="https://s4.scoopwhoop.com/anj/sw/3133b21d-d5f0-4811-8c30-7989d2a168af.jpg"/>
          <p:cNvPicPr>
            <a:picLocks noGrp="1"/>
          </p:cNvPicPr>
          <p:nvPr>
            <p:ph sz="half" idx="2"/>
          </p:nvPr>
        </p:nvPicPr>
        <p:blipFill>
          <a:blip r:embed="rId3"/>
          <a:srcRect/>
          <a:stretch>
            <a:fillRect/>
          </a:stretch>
        </p:blipFill>
        <p:spPr bwMode="auto">
          <a:xfrm>
            <a:off x="6309267" y="1397001"/>
            <a:ext cx="4335462" cy="287502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2050" name="Picture 2" descr="https://s3.scoopwhoop.com/anj/wk/ede43d1b-4c00-4125-bfe2-c8e76c209bf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042" y="3381068"/>
            <a:ext cx="4632867" cy="309593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0" y="9402"/>
            <a:ext cx="8229600" cy="914400"/>
          </a:xfrm>
        </p:spPr>
        <p:txBody>
          <a:bodyPr/>
          <a:lstStyle/>
          <a:p>
            <a:r>
              <a:rPr lang="en-US" dirty="0"/>
              <a:t>Few Examples in Public Sector</a:t>
            </a:r>
          </a:p>
        </p:txBody>
      </p:sp>
      <p:sp>
        <p:nvSpPr>
          <p:cNvPr id="10" name="Flowchart: Punched Tape 9"/>
          <p:cNvSpPr/>
          <p:nvPr/>
        </p:nvSpPr>
        <p:spPr>
          <a:xfrm>
            <a:off x="6324600" y="4495800"/>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860 people</a:t>
            </a:r>
          </a:p>
        </p:txBody>
      </p:sp>
    </p:spTree>
    <p:extLst>
      <p:ext uri="{BB962C8B-B14F-4D97-AF65-F5344CB8AC3E}">
        <p14:creationId xmlns:p14="http://schemas.microsoft.com/office/powerpoint/2010/main" val="167246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57200" y="1447800"/>
            <a:ext cx="5691420" cy="4772464"/>
          </a:xfrm>
        </p:spPr>
        <p:txBody>
          <a:bodyPr>
            <a:normAutofit/>
          </a:bodyPr>
          <a:lstStyle/>
          <a:p>
            <a:pPr marL="0" indent="0">
              <a:buNone/>
            </a:pPr>
            <a:r>
              <a:rPr lang="en-IN" b="1" dirty="0"/>
              <a:t>14. </a:t>
            </a:r>
            <a:r>
              <a:rPr lang="en-US" dirty="0"/>
              <a:t>NEW DELHI: Uttar Pradesh government spent over </a:t>
            </a:r>
            <a:r>
              <a:rPr lang="en-US" b="1" u="sng" dirty="0"/>
              <a:t>Rs 14 Lakh </a:t>
            </a:r>
            <a:r>
              <a:rPr lang="en-US" dirty="0"/>
              <a:t>for hiring the chopper from which senior police officers including Additional DGP were seen showering rose petals on </a:t>
            </a:r>
            <a:r>
              <a:rPr lang="en-US" dirty="0" err="1"/>
              <a:t>kanwar</a:t>
            </a:r>
            <a:r>
              <a:rPr lang="en-US" dirty="0"/>
              <a:t> pilgrims in Meerut and adjoining districts. </a:t>
            </a:r>
            <a:br>
              <a:rPr lang="en-US" dirty="0"/>
            </a:br>
            <a:br>
              <a:rPr lang="en-US" dirty="0"/>
            </a:br>
            <a:r>
              <a:rPr lang="en-US" dirty="0"/>
              <a:t>Read more at:</a:t>
            </a:r>
            <a:br>
              <a:rPr lang="en-US" dirty="0"/>
            </a:br>
            <a:r>
              <a:rPr lang="en-US" dirty="0">
                <a:hlinkClick r:id="rId2"/>
              </a:rPr>
              <a:t>//economictimes.indiatimes.com/</a:t>
            </a:r>
            <a:r>
              <a:rPr lang="en-US" dirty="0" err="1">
                <a:hlinkClick r:id="rId2"/>
              </a:rPr>
              <a:t>articleshow</a:t>
            </a:r>
            <a:r>
              <a:rPr lang="en-US" dirty="0">
                <a:hlinkClick r:id="rId2"/>
              </a:rPr>
              <a:t>/65336216.cms?from=</a:t>
            </a:r>
            <a:r>
              <a:rPr lang="en-US" dirty="0" err="1">
                <a:hlinkClick r:id="rId2"/>
              </a:rPr>
              <a:t>mdr&amp;utm_source</a:t>
            </a:r>
            <a:r>
              <a:rPr lang="en-US" dirty="0">
                <a:hlinkClick r:id="rId2"/>
              </a:rPr>
              <a:t>=</a:t>
            </a:r>
            <a:r>
              <a:rPr lang="en-US" dirty="0" err="1">
                <a:hlinkClick r:id="rId2"/>
              </a:rPr>
              <a:t>contentofinterest&amp;utm_medium</a:t>
            </a:r>
            <a:r>
              <a:rPr lang="en-US" dirty="0">
                <a:hlinkClick r:id="rId2"/>
              </a:rPr>
              <a:t>=</a:t>
            </a:r>
            <a:r>
              <a:rPr lang="en-US" dirty="0" err="1">
                <a:hlinkClick r:id="rId2"/>
              </a:rPr>
              <a:t>text&amp;utm_campaign</a:t>
            </a:r>
            <a:r>
              <a:rPr lang="en-US" dirty="0">
                <a:hlinkClick r:id="rId2"/>
              </a:rPr>
              <a:t>=</a:t>
            </a:r>
            <a:r>
              <a:rPr lang="en-US" dirty="0" err="1">
                <a:hlinkClick r:id="rId2"/>
              </a:rPr>
              <a:t>cppst</a:t>
            </a:r>
            <a:endParaRPr lang="en-US" dirty="0"/>
          </a:p>
          <a:p>
            <a:pPr marL="68580" indent="0">
              <a:buNone/>
            </a:pPr>
            <a:endParaRPr lang="en-US" b="1" dirty="0"/>
          </a:p>
          <a:p>
            <a:endParaRPr lang="en-US" dirty="0"/>
          </a:p>
        </p:txBody>
      </p:sp>
      <p:pic>
        <p:nvPicPr>
          <p:cNvPr id="6" name="Content Placeholder 5" descr="https://s3.scoopwhoop.com/anj/sw/e16a37fe-bb8e-4c0f-9048-f4cbbe07e424.jpg"/>
          <p:cNvPicPr>
            <a:picLocks noGrp="1"/>
          </p:cNvPicPr>
          <p:nvPr>
            <p:ph sz="half" idx="2"/>
          </p:nvPr>
        </p:nvPicPr>
        <p:blipFill>
          <a:blip r:embed="rId3"/>
          <a:srcRect/>
          <a:stretch>
            <a:fillRect/>
          </a:stretch>
        </p:blipFill>
        <p:spPr bwMode="auto">
          <a:xfrm>
            <a:off x="6248400" y="1600200"/>
            <a:ext cx="4876800" cy="4176344"/>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a:spLocks noGrp="1"/>
          </p:cNvSpPr>
          <p:nvPr>
            <p:ph type="title"/>
          </p:nvPr>
        </p:nvSpPr>
        <p:spPr>
          <a:xfrm>
            <a:off x="0" y="9402"/>
            <a:ext cx="8229600" cy="914400"/>
          </a:xfrm>
        </p:spPr>
        <p:txBody>
          <a:bodyPr/>
          <a:lstStyle/>
          <a:p>
            <a:r>
              <a:rPr lang="en-US" dirty="0"/>
              <a:t>Few Examples in Public Sector</a:t>
            </a:r>
          </a:p>
        </p:txBody>
      </p:sp>
      <p:sp>
        <p:nvSpPr>
          <p:cNvPr id="10" name="Flowchart: Punched Tape 9"/>
          <p:cNvSpPr/>
          <p:nvPr/>
        </p:nvSpPr>
        <p:spPr>
          <a:xfrm>
            <a:off x="914400" y="4953000"/>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88 people</a:t>
            </a:r>
          </a:p>
        </p:txBody>
      </p:sp>
    </p:spTree>
    <p:extLst>
      <p:ext uri="{BB962C8B-B14F-4D97-AF65-F5344CB8AC3E}">
        <p14:creationId xmlns:p14="http://schemas.microsoft.com/office/powerpoint/2010/main" val="220410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33400" y="1295400"/>
            <a:ext cx="6248400" cy="5056129"/>
          </a:xfrm>
        </p:spPr>
        <p:txBody>
          <a:bodyPr>
            <a:normAutofit/>
          </a:bodyPr>
          <a:lstStyle/>
          <a:p>
            <a:pPr marL="0" indent="0">
              <a:buNone/>
            </a:pPr>
            <a:r>
              <a:rPr lang="en-IN" dirty="0"/>
              <a:t>15. </a:t>
            </a:r>
            <a:r>
              <a:rPr lang="en-US" dirty="0"/>
              <a:t>The Haryana government spent nearly </a:t>
            </a:r>
            <a:r>
              <a:rPr lang="en-US" b="1" u="sng" dirty="0"/>
              <a:t>Rs 3.8 lakh </a:t>
            </a:r>
            <a:r>
              <a:rPr lang="en-US" dirty="0"/>
              <a:t>on buying just 10 copies of </a:t>
            </a:r>
            <a:r>
              <a:rPr lang="en-US" dirty="0" err="1"/>
              <a:t>Bhagvad</a:t>
            </a:r>
            <a:r>
              <a:rPr lang="en-US" dirty="0"/>
              <a:t> Gita during the International Gita </a:t>
            </a:r>
            <a:r>
              <a:rPr lang="en-US" dirty="0" err="1"/>
              <a:t>Mahotsav</a:t>
            </a:r>
            <a:r>
              <a:rPr lang="en-US" dirty="0"/>
              <a:t>. </a:t>
            </a:r>
          </a:p>
          <a:p>
            <a:endParaRPr lang="en-US" dirty="0"/>
          </a:p>
          <a:p>
            <a:pPr marL="68580" indent="0">
              <a:buNone/>
            </a:pPr>
            <a:r>
              <a:rPr lang="en-US" dirty="0"/>
              <a:t>The state also paid Rs 15 lakh to BJP MP and Bollywood star  and Rs 10 lakh to Delhi BJP president and actor for their performances at the event! </a:t>
            </a:r>
            <a:br>
              <a:rPr lang="en-US" dirty="0"/>
            </a:br>
            <a:br>
              <a:rPr lang="en-US" dirty="0"/>
            </a:br>
            <a:br>
              <a:rPr lang="en-US" dirty="0"/>
            </a:br>
            <a:r>
              <a:rPr lang="en-US" dirty="0"/>
              <a:t>Read more at:</a:t>
            </a:r>
            <a:br>
              <a:rPr lang="en-US" dirty="0"/>
            </a:br>
            <a:r>
              <a:rPr lang="en-US" dirty="0">
                <a:hlinkClick r:id="rId2"/>
              </a:rPr>
              <a:t>http://timesofindia.indiatimes.com/articleshow/62423525.cms?utm_source=contentofinterest&amp;utm_medium=text&amp;utm_campaign=cppst</a:t>
            </a:r>
            <a:endParaRPr lang="en-US" dirty="0"/>
          </a:p>
        </p:txBody>
      </p:sp>
      <p:pic>
        <p:nvPicPr>
          <p:cNvPr id="7" name="Content Placeholder 6" descr="https://s3.scoopwhoop.com/anj/sw/7502f2cb-be1a-470d-b32e-8f19a7c5cf19.jpg"/>
          <p:cNvPicPr>
            <a:picLocks noGrp="1"/>
          </p:cNvPicPr>
          <p:nvPr>
            <p:ph sz="half" idx="2"/>
          </p:nvPr>
        </p:nvPicPr>
        <p:blipFill>
          <a:blip r:embed="rId3"/>
          <a:stretch>
            <a:fillRect/>
          </a:stretch>
        </p:blipFill>
        <p:spPr bwMode="auto">
          <a:xfrm>
            <a:off x="7620000" y="1676400"/>
            <a:ext cx="4062379" cy="255706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a:spLocks noGrp="1"/>
          </p:cNvSpPr>
          <p:nvPr>
            <p:ph type="title"/>
          </p:nvPr>
        </p:nvSpPr>
        <p:spPr>
          <a:xfrm>
            <a:off x="0" y="9402"/>
            <a:ext cx="8229600" cy="914400"/>
          </a:xfrm>
        </p:spPr>
        <p:txBody>
          <a:bodyPr/>
          <a:lstStyle/>
          <a:p>
            <a:r>
              <a:rPr lang="en-US" dirty="0"/>
              <a:t>Few Examples in Public Sector</a:t>
            </a:r>
          </a:p>
        </p:txBody>
      </p:sp>
      <p:sp>
        <p:nvSpPr>
          <p:cNvPr id="6" name="Rounded Rectangle 5"/>
          <p:cNvSpPr/>
          <p:nvPr/>
        </p:nvSpPr>
        <p:spPr>
          <a:xfrm>
            <a:off x="381000" y="1063416"/>
            <a:ext cx="6705600" cy="46515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p:cNvSpPr/>
          <p:nvPr/>
        </p:nvSpPr>
        <p:spPr>
          <a:xfrm>
            <a:off x="7620000" y="4385866"/>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Money of 24 people</a:t>
            </a:r>
          </a:p>
        </p:txBody>
      </p:sp>
    </p:spTree>
    <p:extLst>
      <p:ext uri="{BB962C8B-B14F-4D97-AF65-F5344CB8AC3E}">
        <p14:creationId xmlns:p14="http://schemas.microsoft.com/office/powerpoint/2010/main" val="14660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Instead ….</a:t>
            </a:r>
          </a:p>
        </p:txBody>
      </p:sp>
      <p:sp>
        <p:nvSpPr>
          <p:cNvPr id="6" name="Content Placeholder 5"/>
          <p:cNvSpPr>
            <a:spLocks noGrp="1"/>
          </p:cNvSpPr>
          <p:nvPr>
            <p:ph idx="1"/>
          </p:nvPr>
        </p:nvSpPr>
        <p:spPr>
          <a:xfrm>
            <a:off x="685800" y="1414842"/>
            <a:ext cx="10207920" cy="5206796"/>
          </a:xfrm>
        </p:spPr>
        <p:txBody>
          <a:bodyPr>
            <a:normAutofit/>
          </a:bodyPr>
          <a:lstStyle/>
          <a:p>
            <a:pPr marL="0" indent="0">
              <a:buNone/>
            </a:pPr>
            <a:r>
              <a:rPr lang="en-US" dirty="0"/>
              <a:t>Let's see what else they could have done instead of spending that money. </a:t>
            </a:r>
          </a:p>
          <a:p>
            <a:r>
              <a:rPr lang="en-US" dirty="0"/>
              <a:t>Feed the hungry kids – 20 Crore Children sleep hungry</a:t>
            </a:r>
          </a:p>
          <a:p>
            <a:r>
              <a:rPr lang="en-US" dirty="0"/>
              <a:t>Cloth the poor</a:t>
            </a:r>
          </a:p>
          <a:p>
            <a:r>
              <a:rPr lang="en-US" dirty="0"/>
              <a:t>Housing for many – 20 Lac people are homeless</a:t>
            </a:r>
          </a:p>
          <a:p>
            <a:r>
              <a:rPr lang="en-US" dirty="0"/>
              <a:t>Education for building the nation – 35 Crore Indians are illiterate</a:t>
            </a:r>
          </a:p>
          <a:p>
            <a:r>
              <a:rPr lang="en-US" dirty="0"/>
              <a:t>Provide electricity to villages - only 1,417 of India’s 18,452 villages have 100% household connectivity - 7.3% of the total</a:t>
            </a:r>
          </a:p>
          <a:p>
            <a:r>
              <a:rPr lang="en-US" dirty="0"/>
              <a:t>Make sure that no kid dies from the lack of oxygen again -  2.4 million Indians die of treatable conditions every year</a:t>
            </a:r>
          </a:p>
          <a:p>
            <a:endParaRPr lang="en-US" dirty="0"/>
          </a:p>
          <a:p>
            <a:endParaRPr lang="en-US" dirty="0"/>
          </a:p>
          <a:p>
            <a:r>
              <a:rPr lang="en-US" dirty="0"/>
              <a:t>….  among other things!</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144000" cy="1219200"/>
          </a:xfrm>
        </p:spPr>
        <p:txBody>
          <a:bodyPr>
            <a:normAutofit fontScale="90000"/>
          </a:bodyPr>
          <a:lstStyle/>
          <a:p>
            <a:r>
              <a:rPr lang="en-US" dirty="0"/>
              <a:t>Private Sector - Money spent on waste – 15 ways</a:t>
            </a:r>
          </a:p>
        </p:txBody>
      </p:sp>
      <p:sp>
        <p:nvSpPr>
          <p:cNvPr id="3" name="Content Placeholder 2"/>
          <p:cNvSpPr>
            <a:spLocks noGrp="1"/>
          </p:cNvSpPr>
          <p:nvPr>
            <p:ph sz="half" idx="1"/>
          </p:nvPr>
        </p:nvSpPr>
        <p:spPr>
          <a:xfrm>
            <a:off x="228600" y="1295401"/>
            <a:ext cx="4114800" cy="5059363"/>
          </a:xfrm>
        </p:spPr>
        <p:txBody>
          <a:bodyPr>
            <a:normAutofit/>
          </a:bodyPr>
          <a:lstStyle/>
          <a:p>
            <a:r>
              <a:rPr lang="en-US" dirty="0"/>
              <a:t>1. </a:t>
            </a:r>
            <a:r>
              <a:rPr lang="en-US" b="1" i="1" dirty="0"/>
              <a:t>WEDDING!</a:t>
            </a:r>
            <a:endParaRPr lang="en-US" dirty="0"/>
          </a:p>
          <a:p>
            <a:r>
              <a:rPr lang="en-US" dirty="0"/>
              <a:t>People work hard for nearly 30 years and spend 75% of the savings on their daughter’s wedding! </a:t>
            </a:r>
          </a:p>
        </p:txBody>
      </p:sp>
      <p:pic>
        <p:nvPicPr>
          <p:cNvPr id="1026" name="Picture 2" descr="C:\Users\Dell\Desktop\2019\School of Financial Discipline\waste on wedding.jpg"/>
          <p:cNvPicPr>
            <a:picLocks noGrp="1" noChangeAspect="1" noChangeArrowheads="1"/>
          </p:cNvPicPr>
          <p:nvPr>
            <p:ph sz="half" idx="2"/>
          </p:nvPr>
        </p:nvPicPr>
        <p:blipFill>
          <a:blip r:embed="rId2"/>
          <a:srcRect/>
          <a:stretch>
            <a:fillRect/>
          </a:stretch>
        </p:blipFill>
        <p:spPr bwMode="auto">
          <a:xfrm>
            <a:off x="4195679" y="1494747"/>
            <a:ext cx="7691521" cy="4829853"/>
          </a:xfrm>
          <a:prstGeom prst="rect">
            <a:avLst/>
          </a:prstGeom>
          <a:noFill/>
          <a:effectLst>
            <a:softEdge rad="127000"/>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 y="32327"/>
            <a:ext cx="9404723" cy="1400530"/>
          </a:xfrm>
        </p:spPr>
        <p:txBody>
          <a:bodyPr/>
          <a:lstStyle/>
          <a:p>
            <a:r>
              <a:rPr lang="en-US" dirty="0"/>
              <a:t>Wedding Industry</a:t>
            </a:r>
          </a:p>
        </p:txBody>
      </p:sp>
      <p:sp>
        <p:nvSpPr>
          <p:cNvPr id="3" name="Content Placeholder 2"/>
          <p:cNvSpPr>
            <a:spLocks noGrp="1"/>
          </p:cNvSpPr>
          <p:nvPr>
            <p:ph idx="1"/>
          </p:nvPr>
        </p:nvSpPr>
        <p:spPr>
          <a:xfrm>
            <a:off x="228600" y="1219200"/>
            <a:ext cx="10287000" cy="4845840"/>
          </a:xfrm>
        </p:spPr>
        <p:txBody>
          <a:bodyPr>
            <a:normAutofit/>
          </a:bodyPr>
          <a:lstStyle/>
          <a:p>
            <a:pPr lvl="0"/>
            <a:r>
              <a:rPr lang="en-US" dirty="0"/>
              <a:t>Marriage — Even the kings in ancient time do not waste that much money as it is wasted now. Marriage is becoming more of business deal. Dowry is another showoff. If girl parents want to give dowry, instead use the money to plant trees, India has lot of pollution.</a:t>
            </a:r>
          </a:p>
          <a:p>
            <a:r>
              <a:rPr lang="en-US" dirty="0"/>
              <a:t>In Economics,  Marriages</a:t>
            </a:r>
            <a:r>
              <a:rPr lang="en-US" b="1" dirty="0"/>
              <a:t> </a:t>
            </a:r>
            <a:r>
              <a:rPr lang="en-US" dirty="0"/>
              <a:t>(Weddings) are the biggest “</a:t>
            </a:r>
            <a:r>
              <a:rPr lang="en-US" b="1" i="1" dirty="0"/>
              <a:t>unproductive expenses</a:t>
            </a:r>
            <a:r>
              <a:rPr lang="en-US" dirty="0"/>
              <a:t>”</a:t>
            </a:r>
            <a:r>
              <a:rPr lang="en-US" b="1" i="1" dirty="0"/>
              <a:t> </a:t>
            </a:r>
            <a:r>
              <a:rPr lang="en-US" dirty="0"/>
              <a:t>and most of the poor people in India suffer debts because of this “</a:t>
            </a:r>
            <a:r>
              <a:rPr lang="en-US" b="1" i="1" dirty="0"/>
              <a:t>expense</a:t>
            </a:r>
            <a:r>
              <a:rPr lang="en-US" dirty="0"/>
              <a:t>.” If the person can afford such expenses then there's no problem but when you use your lifetime earnings on marriages rather than using it for your smaller child's education then it's not done.</a:t>
            </a:r>
          </a:p>
          <a:p>
            <a:r>
              <a:rPr lang="en-US" dirty="0"/>
              <a:t>The wedding industry in India is flourishing and statistics corroborate the fact. Currently, the industry is over Rs </a:t>
            </a:r>
            <a:r>
              <a:rPr lang="en-US" b="1" dirty="0"/>
              <a:t>100,000</a:t>
            </a:r>
            <a:r>
              <a:rPr lang="en-US" dirty="0"/>
              <a:t> </a:t>
            </a:r>
            <a:r>
              <a:rPr lang="en-US" dirty="0" err="1"/>
              <a:t>crore</a:t>
            </a:r>
            <a:r>
              <a:rPr lang="en-US" dirty="0"/>
              <a:t> and is growing at</a:t>
            </a:r>
            <a:r>
              <a:rPr lang="en-US" b="1" dirty="0"/>
              <a:t> 25-30% </a:t>
            </a:r>
            <a:r>
              <a:rPr lang="en-US" dirty="0"/>
              <a:t>annually. The estimated cost of a wedding with no expenses spared could be between Rs </a:t>
            </a:r>
            <a:r>
              <a:rPr lang="en-US" b="1" dirty="0"/>
              <a:t>5 </a:t>
            </a:r>
            <a:r>
              <a:rPr lang="en-US" b="1" dirty="0" err="1"/>
              <a:t>lakh</a:t>
            </a:r>
            <a:r>
              <a:rPr lang="en-US" dirty="0"/>
              <a:t> to Rs</a:t>
            </a:r>
            <a:r>
              <a:rPr lang="en-US" b="1" dirty="0"/>
              <a:t> 5 </a:t>
            </a:r>
            <a:r>
              <a:rPr lang="en-US" b="1" dirty="0" err="1"/>
              <a:t>crore</a:t>
            </a:r>
            <a:r>
              <a:rPr lang="en-US" dirty="0"/>
              <a:t>, in India. A person, in India, spends one fifth of the wealth accumulated in a lifetime on a wedding ceremony.</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610600" cy="1392936"/>
          </a:xfrm>
        </p:spPr>
        <p:txBody>
          <a:bodyPr>
            <a:normAutofit fontScale="90000"/>
          </a:bodyPr>
          <a:lstStyle/>
          <a:p>
            <a:r>
              <a:rPr lang="en-US" b="1" dirty="0"/>
              <a:t>How the government wastes     Rs20,000 crores every year – </a:t>
            </a:r>
            <a:br>
              <a:rPr lang="en-US" b="1" dirty="0"/>
            </a:br>
            <a:r>
              <a:rPr lang="en-US" sz="2000" b="1" dirty="0"/>
              <a:t>India Today</a:t>
            </a:r>
            <a:br>
              <a:rPr lang="en-US" b="1" dirty="0"/>
            </a:br>
            <a:endParaRPr lang="en-US" dirty="0"/>
          </a:p>
        </p:txBody>
      </p:sp>
      <p:sp>
        <p:nvSpPr>
          <p:cNvPr id="3" name="Content Placeholder 2"/>
          <p:cNvSpPr>
            <a:spLocks noGrp="1"/>
          </p:cNvSpPr>
          <p:nvPr>
            <p:ph idx="1"/>
          </p:nvPr>
        </p:nvSpPr>
        <p:spPr>
          <a:xfrm>
            <a:off x="712981" y="1663078"/>
            <a:ext cx="10766038" cy="3621543"/>
          </a:xfrm>
        </p:spPr>
        <p:txBody>
          <a:bodyPr>
            <a:normAutofit fontScale="85000" lnSpcReduction="20000"/>
          </a:bodyPr>
          <a:lstStyle/>
          <a:p>
            <a:pPr algn="just"/>
            <a:r>
              <a:rPr lang="en-IN" dirty="0"/>
              <a:t>As much as 20 per cent of the Rs 100,000 crore that the Central and state governments spend in a year may be going waste. “ INDIA TODAY” Magazine  looked  at the problem and spelled  out 12 laws that govern the colossal waste involved in government spending.</a:t>
            </a:r>
          </a:p>
          <a:p>
            <a:pPr algn="just"/>
            <a:endParaRPr lang="en-US" b="1" dirty="0"/>
          </a:p>
          <a:p>
            <a:pPr algn="just"/>
            <a:r>
              <a:rPr lang="en-IN" dirty="0"/>
              <a:t>The sums are staggering. Every third rupee spent in the country is spent by some government department or the other. That's Rs 100,000 </a:t>
            </a:r>
            <a:r>
              <a:rPr lang="en-IN" dirty="0" err="1"/>
              <a:t>crore</a:t>
            </a:r>
            <a:r>
              <a:rPr lang="en-IN" dirty="0"/>
              <a:t> a year. And every fifth rupee out of that goes waste: Rs 20,000 crore a year, Rs 4 lakh down the drain every minute.</a:t>
            </a:r>
          </a:p>
          <a:p>
            <a:pPr algn="just"/>
            <a:endParaRPr lang="en-IN" dirty="0"/>
          </a:p>
          <a:p>
            <a:pPr algn="just"/>
            <a:r>
              <a:rPr lang="en-IN" dirty="0"/>
              <a:t>Example : </a:t>
            </a:r>
            <a:r>
              <a:rPr lang="en-US" dirty="0"/>
              <a:t>Government decided three years ago that it should promote community singing. So tape recorders and recorded tapes were supplied to schools. The objective: make community singing a mass movement. The Plan budget: Rs 25 lakh!!!! ….similarly Rs 30 lakh spent on promoting scientific interest in youth, or Rs 90 lakh for promoting national integration, or Rs 6 crore spent on administrative tribunals that are nonfunctional, and so 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Flowchart: Punched Tape 4"/>
          <p:cNvSpPr/>
          <p:nvPr/>
        </p:nvSpPr>
        <p:spPr>
          <a:xfrm>
            <a:off x="1143000" y="4953000"/>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 Budget</a:t>
            </a:r>
          </a:p>
          <a:p>
            <a:pPr algn="ctr"/>
            <a:r>
              <a:rPr lang="en-US" dirty="0"/>
              <a:t>Rs. 21,47,000 Crores</a:t>
            </a:r>
          </a:p>
        </p:txBody>
      </p:sp>
      <p:sp>
        <p:nvSpPr>
          <p:cNvPr id="6" name="Flowchart: Punched Tape 5"/>
          <p:cNvSpPr/>
          <p:nvPr/>
        </p:nvSpPr>
        <p:spPr>
          <a:xfrm>
            <a:off x="4267200" y="4953000"/>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 Population</a:t>
            </a:r>
          </a:p>
          <a:p>
            <a:pPr algn="ctr"/>
            <a:r>
              <a:rPr lang="en-US" dirty="0"/>
              <a:t>(135 Crores)</a:t>
            </a:r>
          </a:p>
        </p:txBody>
      </p:sp>
      <p:sp>
        <p:nvSpPr>
          <p:cNvPr id="7" name="Flowchart: Punched Tape 6"/>
          <p:cNvSpPr/>
          <p:nvPr/>
        </p:nvSpPr>
        <p:spPr>
          <a:xfrm>
            <a:off x="7467600" y="4953000"/>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Average Amount per person</a:t>
            </a:r>
          </a:p>
          <a:p>
            <a:pPr algn="ctr"/>
            <a:r>
              <a:rPr lang="en-US" dirty="0"/>
              <a:t>Rs. 15,900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782" y="0"/>
            <a:ext cx="8229600" cy="914400"/>
          </a:xfrm>
        </p:spPr>
        <p:txBody>
          <a:bodyPr/>
          <a:lstStyle/>
          <a:p>
            <a:r>
              <a:rPr lang="en-US" dirty="0"/>
              <a:t>Wedding Gift can be different</a:t>
            </a:r>
          </a:p>
        </p:txBody>
      </p:sp>
      <p:sp>
        <p:nvSpPr>
          <p:cNvPr id="3" name="Content Placeholder 2"/>
          <p:cNvSpPr>
            <a:spLocks noGrp="1"/>
          </p:cNvSpPr>
          <p:nvPr>
            <p:ph idx="1"/>
          </p:nvPr>
        </p:nvSpPr>
        <p:spPr>
          <a:xfrm>
            <a:off x="457200" y="1219200"/>
            <a:ext cx="9753600" cy="4572000"/>
          </a:xfrm>
        </p:spPr>
        <p:txBody>
          <a:bodyPr>
            <a:normAutofit/>
          </a:bodyPr>
          <a:lstStyle/>
          <a:p>
            <a:r>
              <a:rPr lang="en-US" dirty="0"/>
              <a:t>Still, there are people who understand the need to allocate monetary resources to better reasons:</a:t>
            </a:r>
          </a:p>
          <a:p>
            <a:r>
              <a:rPr lang="en-US" dirty="0"/>
              <a:t>Here is an example of a father who used his daughter's wedding's money for a great cause:</a:t>
            </a:r>
          </a:p>
          <a:p>
            <a:r>
              <a:rPr lang="en-US" dirty="0"/>
              <a:t>Maharashtra-resident </a:t>
            </a:r>
            <a:r>
              <a:rPr lang="en-US" b="1" dirty="0"/>
              <a:t>Ajay </a:t>
            </a:r>
            <a:r>
              <a:rPr lang="en-US" b="1" dirty="0" err="1"/>
              <a:t>Munot</a:t>
            </a:r>
            <a:r>
              <a:rPr lang="en-US" dirty="0"/>
              <a:t> built </a:t>
            </a:r>
            <a:r>
              <a:rPr lang="en-US" b="1" dirty="0"/>
              <a:t>90</a:t>
            </a:r>
            <a:r>
              <a:rPr lang="en-US" dirty="0"/>
              <a:t> </a:t>
            </a:r>
          </a:p>
          <a:p>
            <a:pPr>
              <a:buNone/>
            </a:pPr>
            <a:r>
              <a:rPr lang="en-US" b="1" dirty="0"/>
              <a:t>	houses</a:t>
            </a:r>
            <a:r>
              <a:rPr lang="en-US" dirty="0"/>
              <a:t> for the homeless  worth Rs </a:t>
            </a:r>
            <a:r>
              <a:rPr lang="en-US" b="1" dirty="0"/>
              <a:t>7 million </a:t>
            </a:r>
            <a:r>
              <a:rPr lang="en-US" dirty="0"/>
              <a:t> to  </a:t>
            </a:r>
            <a:r>
              <a:rPr lang="en-US" b="1" dirty="0"/>
              <a:t>8</a:t>
            </a:r>
            <a:r>
              <a:rPr lang="en-US" dirty="0"/>
              <a:t> </a:t>
            </a:r>
            <a:r>
              <a:rPr lang="en-US" b="1" dirty="0"/>
              <a:t>million</a:t>
            </a:r>
            <a:r>
              <a:rPr lang="en-US" dirty="0"/>
              <a:t> (between $103,000 to $118,000) from the money he had saved for a lavish wedding for his daughter. Both bride and groom supported the decision, </a:t>
            </a:r>
            <a:r>
              <a:rPr lang="en-US" u="sng" dirty="0">
                <a:hlinkClick r:id="rId2"/>
              </a:rPr>
              <a:t>reports</a:t>
            </a:r>
            <a:r>
              <a:rPr lang="en-US" dirty="0"/>
              <a:t> the </a:t>
            </a:r>
            <a:r>
              <a:rPr lang="en-US" i="1" dirty="0"/>
              <a:t>Indian Express</a:t>
            </a:r>
            <a:r>
              <a:rPr lang="en-US" dirty="0"/>
              <a:t>. The bride saw it as "the biggest gift for her wedding."</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063416"/>
            <a:ext cx="4876799" cy="5489784"/>
          </a:xfrm>
        </p:spPr>
        <p:txBody>
          <a:bodyPr/>
          <a:lstStyle/>
          <a:p>
            <a:r>
              <a:rPr lang="en-US" b="1" dirty="0"/>
              <a:t>Economic Survey: Government spending on education less than 3 per cent of GDP</a:t>
            </a:r>
            <a:endParaRPr lang="en-IN" b="1" dirty="0"/>
          </a:p>
          <a:p>
            <a:endParaRPr lang="en-US" dirty="0"/>
          </a:p>
          <a:p>
            <a:r>
              <a:rPr lang="en-IN" dirty="0"/>
              <a:t>Six years ago, that is in 2012-13, education expenditure was 3.1% of the GDP. It fell in 2014-15 to 2.8% and registered a further drop to 2.4% in 2015-16. Although, there have been some signs of recovery since 2016-17 (2.6%)</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Picture 5"/>
          <p:cNvPicPr>
            <a:picLocks noChangeAspect="1"/>
          </p:cNvPicPr>
          <p:nvPr/>
        </p:nvPicPr>
        <p:blipFill>
          <a:blip r:embed="rId2"/>
          <a:stretch>
            <a:fillRect/>
          </a:stretch>
        </p:blipFill>
        <p:spPr>
          <a:xfrm>
            <a:off x="5944233" y="1517327"/>
            <a:ext cx="6095367" cy="3823345"/>
          </a:xfrm>
          <a:prstGeom prst="rect">
            <a:avLst/>
          </a:prstGeom>
        </p:spPr>
      </p:pic>
      <p:sp>
        <p:nvSpPr>
          <p:cNvPr id="8" name="Title 4"/>
          <p:cNvSpPr>
            <a:spLocks noGrp="1"/>
          </p:cNvSpPr>
          <p:nvPr>
            <p:ph type="title"/>
          </p:nvPr>
        </p:nvSpPr>
        <p:spPr>
          <a:xfrm>
            <a:off x="9236" y="13855"/>
            <a:ext cx="9404723" cy="1400530"/>
          </a:xfrm>
        </p:spPr>
        <p:txBody>
          <a:bodyPr/>
          <a:lstStyle/>
          <a:p>
            <a:r>
              <a:rPr lang="en-US" dirty="0"/>
              <a:t>Education Industry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3" y="55584"/>
            <a:ext cx="8229600" cy="1316736"/>
          </a:xfrm>
        </p:spPr>
        <p:txBody>
          <a:bodyPr>
            <a:normAutofit fontScale="90000"/>
          </a:bodyPr>
          <a:lstStyle/>
          <a:p>
            <a:r>
              <a:rPr lang="en-US" b="1" i="1" dirty="0"/>
              <a:t>Wastage of Money in India Expensive Lunch/Dinner buffet!</a:t>
            </a:r>
            <a:br>
              <a:rPr lang="en-US" dirty="0"/>
            </a:br>
            <a:endParaRPr lang="en-US" dirty="0"/>
          </a:p>
        </p:txBody>
      </p:sp>
      <p:sp>
        <p:nvSpPr>
          <p:cNvPr id="3" name="Content Placeholder 2"/>
          <p:cNvSpPr>
            <a:spLocks noGrp="1"/>
          </p:cNvSpPr>
          <p:nvPr>
            <p:ph sz="half" idx="1"/>
          </p:nvPr>
        </p:nvSpPr>
        <p:spPr>
          <a:xfrm>
            <a:off x="228600" y="1752601"/>
            <a:ext cx="5715000" cy="4906964"/>
          </a:xfrm>
        </p:spPr>
        <p:txBody>
          <a:bodyPr>
            <a:normAutofit lnSpcReduction="10000"/>
          </a:bodyPr>
          <a:lstStyle/>
          <a:p>
            <a:r>
              <a:rPr lang="en-US" dirty="0"/>
              <a:t>Parties there are hundreds of dishes with a number of cuisines.</a:t>
            </a:r>
          </a:p>
          <a:p>
            <a:endParaRPr lang="en-US" dirty="0"/>
          </a:p>
          <a:p>
            <a:r>
              <a:rPr lang="en-US" dirty="0"/>
              <a:t>Many people hardly eat a few items from there which is not worth the money spent on the buffet.</a:t>
            </a:r>
          </a:p>
          <a:p>
            <a:endParaRPr lang="en-US" dirty="0"/>
          </a:p>
          <a:p>
            <a:r>
              <a:rPr lang="en-US" dirty="0"/>
              <a:t>It’s not only the money that goes into it but also the food that is wasted at the end of the day.</a:t>
            </a:r>
          </a:p>
          <a:p>
            <a:r>
              <a:rPr lang="en-US" dirty="0"/>
              <a:t>One only wants to have a good dinner to fulfill his appetite &amp; taste.</a:t>
            </a:r>
          </a:p>
          <a:p>
            <a:endParaRPr lang="en-US" dirty="0"/>
          </a:p>
          <a:p>
            <a:r>
              <a:rPr lang="en-US" dirty="0"/>
              <a:t>Spending on too many dishes just adds to wastage of wealth as well as resources.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pic>
        <p:nvPicPr>
          <p:cNvPr id="4098" name="Picture 2" descr="Image result for wastage of food i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902" y="4171051"/>
            <a:ext cx="5117992" cy="2686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168091" y="1281384"/>
            <a:ext cx="5033309" cy="28312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lstStyle/>
          <a:p>
            <a:r>
              <a:rPr lang="en-US" dirty="0"/>
              <a:t>Advertisement Industry</a:t>
            </a:r>
          </a:p>
        </p:txBody>
      </p:sp>
      <p:sp>
        <p:nvSpPr>
          <p:cNvPr id="3" name="Content Placeholder 2"/>
          <p:cNvSpPr>
            <a:spLocks noGrp="1"/>
          </p:cNvSpPr>
          <p:nvPr>
            <p:ph sz="half" idx="1"/>
          </p:nvPr>
        </p:nvSpPr>
        <p:spPr>
          <a:xfrm>
            <a:off x="533401" y="1684057"/>
            <a:ext cx="4396339" cy="4195763"/>
          </a:xfrm>
        </p:spPr>
        <p:txBody>
          <a:bodyPr>
            <a:normAutofit/>
          </a:bodyPr>
          <a:lstStyle/>
          <a:p>
            <a:r>
              <a:rPr lang="en-US" b="1" i="1" dirty="0"/>
              <a:t>Banners and hoardings - advertisements</a:t>
            </a:r>
            <a:endParaRPr lang="en-US" dirty="0"/>
          </a:p>
          <a:p>
            <a:r>
              <a:rPr lang="en-US" dirty="0"/>
              <a:t>Banners and hoardings for almost anything like “25</a:t>
            </a:r>
            <a:r>
              <a:rPr lang="en-US" baseline="30000" dirty="0"/>
              <a:t>th</a:t>
            </a:r>
            <a:r>
              <a:rPr lang="en-US" dirty="0"/>
              <a:t> Wedding Anniversary”, “Happy Birthday”, “Happy </a:t>
            </a:r>
            <a:r>
              <a:rPr lang="en-US" dirty="0" err="1"/>
              <a:t>Diwali</a:t>
            </a:r>
            <a:r>
              <a:rPr lang="en-US" dirty="0"/>
              <a:t>” are not only waste of money but are annoying too!</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174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52600"/>
            <a:ext cx="5658416" cy="3772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lstStyle/>
          <a:p>
            <a:r>
              <a:rPr lang="en-US" dirty="0"/>
              <a:t>Astrology Industry</a:t>
            </a:r>
          </a:p>
        </p:txBody>
      </p:sp>
      <p:sp>
        <p:nvSpPr>
          <p:cNvPr id="3" name="Content Placeholder 2"/>
          <p:cNvSpPr>
            <a:spLocks noGrp="1"/>
          </p:cNvSpPr>
          <p:nvPr>
            <p:ph sz="half" idx="1"/>
          </p:nvPr>
        </p:nvSpPr>
        <p:spPr>
          <a:xfrm>
            <a:off x="533401" y="1684057"/>
            <a:ext cx="4396339" cy="4195763"/>
          </a:xfrm>
        </p:spPr>
        <p:txBody>
          <a:bodyPr/>
          <a:lstStyle/>
          <a:p>
            <a:r>
              <a:rPr lang="en-US" b="1" i="1" dirty="0"/>
              <a:t>Money spent to hear a few good (=fake) words from astrologers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764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astrolo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009" y="4150876"/>
            <a:ext cx="4018791" cy="1868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lstStyle/>
          <a:p>
            <a:r>
              <a:rPr lang="en-US" dirty="0"/>
              <a:t>Bribery Industry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19458" name="Picture 2" descr="Image result for bri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475868"/>
            <a:ext cx="5629887" cy="32170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3400" y="1476383"/>
            <a:ext cx="6096000" cy="2267287"/>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b="1" i="1" dirty="0">
                <a:latin typeface="+mj-lt"/>
                <a:ea typeface="+mj-ea"/>
                <a:cs typeface="+mj-cs"/>
              </a:rPr>
              <a:t>Sectors perceived to be most vulnerable to corruption:</a:t>
            </a:r>
          </a:p>
          <a:p>
            <a:pPr marL="342900" indent="-342900">
              <a:spcBef>
                <a:spcPts val="1000"/>
              </a:spcBef>
              <a:buClr>
                <a:schemeClr val="bg2">
                  <a:lumMod val="40000"/>
                  <a:lumOff val="60000"/>
                </a:schemeClr>
              </a:buClr>
              <a:buSzPct val="80000"/>
              <a:buFont typeface="Wingdings 3" charset="2"/>
              <a:buChar char=""/>
            </a:pPr>
            <a:r>
              <a:rPr lang="en-US" b="1" i="1" dirty="0">
                <a:latin typeface="+mj-lt"/>
                <a:ea typeface="+mj-ea"/>
                <a:cs typeface="+mj-cs"/>
              </a:rPr>
              <a:t>Infrastructure &amp; real estate (85%)</a:t>
            </a:r>
          </a:p>
          <a:p>
            <a:pPr marL="342900" indent="-342900">
              <a:spcBef>
                <a:spcPts val="1000"/>
              </a:spcBef>
              <a:buClr>
                <a:schemeClr val="bg2">
                  <a:lumMod val="40000"/>
                  <a:lumOff val="60000"/>
                </a:schemeClr>
              </a:buClr>
              <a:buSzPct val="80000"/>
              <a:buFont typeface="Wingdings 3" charset="2"/>
              <a:buChar char=""/>
            </a:pPr>
            <a:r>
              <a:rPr lang="en-US" b="1" i="1" dirty="0">
                <a:latin typeface="+mj-lt"/>
                <a:ea typeface="+mj-ea"/>
                <a:cs typeface="+mj-cs"/>
              </a:rPr>
              <a:t>Metals &amp; mining (76%)</a:t>
            </a:r>
          </a:p>
          <a:p>
            <a:pPr marL="342900" indent="-342900">
              <a:spcBef>
                <a:spcPts val="1000"/>
              </a:spcBef>
              <a:buClr>
                <a:schemeClr val="bg2">
                  <a:lumMod val="40000"/>
                  <a:lumOff val="60000"/>
                </a:schemeClr>
              </a:buClr>
              <a:buSzPct val="80000"/>
              <a:buFont typeface="Wingdings 3" charset="2"/>
              <a:buChar char=""/>
            </a:pPr>
            <a:r>
              <a:rPr lang="en-US" b="1" i="1" dirty="0">
                <a:latin typeface="+mj-lt"/>
                <a:ea typeface="+mj-ea"/>
                <a:cs typeface="+mj-cs"/>
              </a:rPr>
              <a:t>Aerospace &amp; defense (64%)</a:t>
            </a:r>
          </a:p>
          <a:p>
            <a:pPr marL="342900" indent="-342900">
              <a:spcBef>
                <a:spcPts val="1000"/>
              </a:spcBef>
              <a:buClr>
                <a:schemeClr val="bg2">
                  <a:lumMod val="40000"/>
                  <a:lumOff val="60000"/>
                </a:schemeClr>
              </a:buClr>
              <a:buSzPct val="80000"/>
              <a:buFont typeface="Wingdings 3" charset="2"/>
              <a:buChar char=""/>
            </a:pPr>
            <a:r>
              <a:rPr lang="en-US" b="1" i="1" dirty="0">
                <a:latin typeface="+mj-lt"/>
                <a:ea typeface="+mj-ea"/>
                <a:cs typeface="+mj-cs"/>
              </a:rPr>
              <a:t>Power &amp; utilities sectors (51%)</a:t>
            </a:r>
          </a:p>
        </p:txBody>
      </p:sp>
      <p:sp>
        <p:nvSpPr>
          <p:cNvPr id="7" name="Rectangle 6"/>
          <p:cNvSpPr/>
          <p:nvPr/>
        </p:nvSpPr>
        <p:spPr>
          <a:xfrm>
            <a:off x="431616" y="4892721"/>
            <a:ext cx="11074584" cy="166047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b="1" i="1" dirty="0">
                <a:latin typeface="+mj-lt"/>
                <a:ea typeface="+mj-ea"/>
                <a:cs typeface="+mj-cs"/>
              </a:rPr>
              <a:t>Corruption has been a major poll plank in the country for decades. All election winning parties have promised to eradicate corruption in both parliamentary and assembly polls.</a:t>
            </a:r>
          </a:p>
          <a:p>
            <a:pPr>
              <a:spcBef>
                <a:spcPts val="1000"/>
              </a:spcBef>
              <a:buClr>
                <a:schemeClr val="bg2">
                  <a:lumMod val="40000"/>
                  <a:lumOff val="60000"/>
                </a:schemeClr>
              </a:buClr>
              <a:buSzPct val="80000"/>
            </a:pPr>
            <a:r>
              <a:rPr lang="en-US" b="1" i="1" dirty="0">
                <a:latin typeface="+mj-lt"/>
                <a:ea typeface="+mj-ea"/>
                <a:cs typeface="+mj-cs"/>
              </a:rPr>
              <a:t>But a survey has shown that bribes are still the most efficient means to get work done in government offices with 56 per cent people participating in the survey admitting to have paid a bribe in the past one year to get their work done.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7" y="23091"/>
            <a:ext cx="9404723" cy="1400530"/>
          </a:xfrm>
        </p:spPr>
        <p:txBody>
          <a:bodyPr/>
          <a:lstStyle/>
          <a:p>
            <a:r>
              <a:rPr lang="en-US" dirty="0"/>
              <a:t>Corruption</a:t>
            </a:r>
          </a:p>
        </p:txBody>
      </p:sp>
      <p:sp>
        <p:nvSpPr>
          <p:cNvPr id="3" name="Content Placeholder 2"/>
          <p:cNvSpPr>
            <a:spLocks noGrp="1"/>
          </p:cNvSpPr>
          <p:nvPr>
            <p:ph idx="1"/>
          </p:nvPr>
        </p:nvSpPr>
        <p:spPr>
          <a:xfrm>
            <a:off x="489528" y="1623291"/>
            <a:ext cx="8946541" cy="4195481"/>
          </a:xfrm>
        </p:spPr>
        <p:txBody>
          <a:bodyPr>
            <a:normAutofit/>
          </a:bodyPr>
          <a:lstStyle/>
          <a:p>
            <a:r>
              <a:rPr lang="en-US" dirty="0"/>
              <a:t>Corruption has been a pervasive problem in India.</a:t>
            </a:r>
            <a:r>
              <a:rPr lang="en-US" baseline="30000" dirty="0">
                <a:hlinkClick r:id="rId2"/>
              </a:rPr>
              <a:t>[375]</a:t>
            </a:r>
            <a:r>
              <a:rPr lang="en-US" dirty="0"/>
              <a:t> A 2005 study by </a:t>
            </a:r>
            <a:r>
              <a:rPr lang="en-US" dirty="0">
                <a:hlinkClick r:id="rId3" tooltip="Transparency International"/>
              </a:rPr>
              <a:t>Transparency International</a:t>
            </a:r>
            <a:r>
              <a:rPr lang="en-US" dirty="0"/>
              <a:t> (TI) found that more than half of those surveyed had first-hand experience of paying a bribe or peddling influence to get a job done in a public office in the previous year.</a:t>
            </a:r>
            <a:r>
              <a:rPr lang="en-US" baseline="30000" dirty="0">
                <a:hlinkClick r:id="rId2"/>
              </a:rPr>
              <a:t>[376]</a:t>
            </a:r>
            <a:r>
              <a:rPr lang="en-US" dirty="0"/>
              <a:t> A follow-up study in 2008 found this rate to be 40 percent.</a:t>
            </a:r>
            <a:r>
              <a:rPr lang="en-US" baseline="30000" dirty="0">
                <a:hlinkClick r:id="rId2"/>
              </a:rPr>
              <a:t>[377]</a:t>
            </a:r>
            <a:r>
              <a:rPr lang="en-US" dirty="0"/>
              <a:t> In 2011, TI ranked India at 95th place amongst 183 countries in perceived levels of public sector corruption.</a:t>
            </a:r>
            <a:r>
              <a:rPr lang="en-US" baseline="30000" dirty="0">
                <a:hlinkClick r:id="rId2"/>
              </a:rPr>
              <a:t>[378]</a:t>
            </a:r>
            <a:r>
              <a:rPr lang="en-US" dirty="0"/>
              <a:t> By 2016, India saw a reduction in corruption and its ranking improved to 79th place.</a:t>
            </a:r>
            <a:r>
              <a:rPr lang="en-US" baseline="30000" dirty="0">
                <a:hlinkClick r:id="rId2"/>
              </a:rPr>
              <a:t>[379]</a:t>
            </a:r>
            <a:endParaRPr lang="en-US" dirty="0"/>
          </a:p>
          <a:p>
            <a:r>
              <a:rPr lang="en-US" dirty="0"/>
              <a:t>In 1996, </a:t>
            </a:r>
            <a:r>
              <a:rPr lang="en-US" dirty="0">
                <a:hlinkClick r:id="rId4" tooltip="Red tape"/>
              </a:rPr>
              <a:t>red tape</a:t>
            </a:r>
            <a:r>
              <a:rPr lang="en-US" dirty="0"/>
              <a:t>, bureaucracy and the </a:t>
            </a:r>
            <a:r>
              <a:rPr lang="en-US" dirty="0" err="1">
                <a:hlinkClick r:id="rId5" tooltip="Licence Raj"/>
              </a:rPr>
              <a:t>Licence</a:t>
            </a:r>
            <a:r>
              <a:rPr lang="en-US" dirty="0">
                <a:hlinkClick r:id="rId5" tooltip="Licence Raj"/>
              </a:rPr>
              <a:t> Raj</a:t>
            </a:r>
            <a:r>
              <a:rPr lang="en-US" dirty="0"/>
              <a:t> were suggested as a cause for the </a:t>
            </a:r>
            <a:r>
              <a:rPr lang="en-US" dirty="0" err="1"/>
              <a:t>institutionalised</a:t>
            </a:r>
            <a:r>
              <a:rPr lang="en-US" dirty="0"/>
              <a:t> corruption and inefficiency.</a:t>
            </a:r>
            <a:r>
              <a:rPr lang="en-US" baseline="30000" dirty="0">
                <a:hlinkClick r:id="rId2"/>
              </a:rPr>
              <a:t>[</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2" y="58194"/>
            <a:ext cx="9404723" cy="1400530"/>
          </a:xfrm>
        </p:spPr>
        <p:txBody>
          <a:bodyPr/>
          <a:lstStyle/>
          <a:p>
            <a:r>
              <a:rPr lang="en-US" dirty="0" err="1"/>
              <a:t>Melas</a:t>
            </a:r>
            <a:r>
              <a:rPr lang="en-US" dirty="0"/>
              <a:t> &amp; Festivals!</a:t>
            </a:r>
          </a:p>
        </p:txBody>
      </p:sp>
      <p:sp>
        <p:nvSpPr>
          <p:cNvPr id="3" name="Content Placeholder 2"/>
          <p:cNvSpPr>
            <a:spLocks noGrp="1"/>
          </p:cNvSpPr>
          <p:nvPr>
            <p:ph sz="half" idx="1"/>
          </p:nvPr>
        </p:nvSpPr>
        <p:spPr>
          <a:xfrm>
            <a:off x="492884" y="1600200"/>
            <a:ext cx="5526916" cy="2379538"/>
          </a:xfrm>
        </p:spPr>
        <p:txBody>
          <a:bodyPr>
            <a:normAutofit/>
          </a:bodyPr>
          <a:lstStyle/>
          <a:p>
            <a:pPr fontAlgn="base"/>
            <a:r>
              <a:rPr lang="en-US" b="1" dirty="0" err="1"/>
              <a:t>Kumbh</a:t>
            </a:r>
            <a:r>
              <a:rPr lang="en-US" b="1" dirty="0"/>
              <a:t> </a:t>
            </a:r>
            <a:r>
              <a:rPr lang="en-US" b="1" dirty="0" err="1"/>
              <a:t>Mela</a:t>
            </a:r>
            <a:r>
              <a:rPr lang="en-US" b="1" dirty="0"/>
              <a:t> Allahabad </a:t>
            </a:r>
          </a:p>
          <a:p>
            <a:pPr fontAlgn="base"/>
            <a:r>
              <a:rPr lang="en-US" dirty="0"/>
              <a:t>At </a:t>
            </a:r>
            <a:r>
              <a:rPr lang="en-US" dirty="0" err="1"/>
              <a:t>Prayagraj</a:t>
            </a:r>
            <a:r>
              <a:rPr lang="en-US" dirty="0"/>
              <a:t>, alongside thousands of pilgrims and </a:t>
            </a:r>
            <a:r>
              <a:rPr lang="en-US" dirty="0" err="1"/>
              <a:t>sadhus</a:t>
            </a:r>
            <a:r>
              <a:rPr lang="en-US" dirty="0"/>
              <a:t>, entrepreneurs are thronging the sacred ground.</a:t>
            </a:r>
          </a:p>
          <a:p>
            <a:pPr fontAlgn="base"/>
            <a:r>
              <a:rPr lang="en-US" dirty="0"/>
              <a:t>Rs 4,200 crore is pumped by the </a:t>
            </a:r>
            <a:r>
              <a:rPr lang="en-US" dirty="0" err="1"/>
              <a:t>govt</a:t>
            </a:r>
            <a:r>
              <a:rPr lang="en-US" dirty="0"/>
              <a:t> both Central &amp; UP in 2019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p:cNvPicPr>
            <a:picLocks noChangeAspect="1"/>
          </p:cNvPicPr>
          <p:nvPr/>
        </p:nvPicPr>
        <p:blipFill>
          <a:blip r:embed="rId2"/>
          <a:stretch>
            <a:fillRect/>
          </a:stretch>
        </p:blipFill>
        <p:spPr>
          <a:xfrm>
            <a:off x="6096000" y="1274107"/>
            <a:ext cx="4496350" cy="3364453"/>
          </a:xfrm>
          <a:prstGeom prst="rect">
            <a:avLst/>
          </a:prstGeom>
        </p:spPr>
      </p:pic>
      <p:pic>
        <p:nvPicPr>
          <p:cNvPr id="8" name="Picture 7"/>
          <p:cNvPicPr>
            <a:picLocks noChangeAspect="1"/>
          </p:cNvPicPr>
          <p:nvPr/>
        </p:nvPicPr>
        <p:blipFill>
          <a:blip r:embed="rId3"/>
          <a:stretch>
            <a:fillRect/>
          </a:stretch>
        </p:blipFill>
        <p:spPr>
          <a:xfrm>
            <a:off x="818459" y="3817310"/>
            <a:ext cx="4714387" cy="2917028"/>
          </a:xfrm>
          <a:prstGeom prst="rect">
            <a:avLst/>
          </a:prstGeom>
        </p:spPr>
      </p:pic>
      <p:sp>
        <p:nvSpPr>
          <p:cNvPr id="10" name="Content Placeholder 2"/>
          <p:cNvSpPr>
            <a:spLocks noGrp="1"/>
          </p:cNvSpPr>
          <p:nvPr>
            <p:ph sz="half" idx="1"/>
          </p:nvPr>
        </p:nvSpPr>
        <p:spPr>
          <a:xfrm>
            <a:off x="5621156" y="4780036"/>
            <a:ext cx="5808844" cy="2154164"/>
          </a:xfrm>
        </p:spPr>
        <p:txBody>
          <a:bodyPr>
            <a:normAutofit/>
          </a:bodyPr>
          <a:lstStyle/>
          <a:p>
            <a:pPr fontAlgn="base"/>
            <a:r>
              <a:rPr lang="en-US" b="1" dirty="0"/>
              <a:t>Popular Church Festivals</a:t>
            </a:r>
          </a:p>
          <a:p>
            <a:pPr fontAlgn="base"/>
            <a:r>
              <a:rPr lang="en-US" dirty="0"/>
              <a:t>Thousands of Christians are on the streets in  the name of religion.</a:t>
            </a:r>
          </a:p>
          <a:p>
            <a:pPr fontAlgn="base"/>
            <a:r>
              <a:rPr lang="en-US" dirty="0"/>
              <a:t>Each Festival will mean expenses above 1 crore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1204"/>
            <a:ext cx="9404723" cy="1400530"/>
          </a:xfrm>
        </p:spPr>
        <p:txBody>
          <a:bodyPr/>
          <a:lstStyle/>
          <a:p>
            <a:r>
              <a:rPr lang="en-US" dirty="0" err="1"/>
              <a:t>Defence</a:t>
            </a:r>
            <a:r>
              <a:rPr lang="en-US" dirty="0"/>
              <a:t> Department of India</a:t>
            </a:r>
          </a:p>
        </p:txBody>
      </p:sp>
      <p:sp>
        <p:nvSpPr>
          <p:cNvPr id="3" name="Content Placeholder 2"/>
          <p:cNvSpPr>
            <a:spLocks noGrp="1"/>
          </p:cNvSpPr>
          <p:nvPr>
            <p:ph sz="half" idx="1"/>
          </p:nvPr>
        </p:nvSpPr>
        <p:spPr>
          <a:xfrm>
            <a:off x="492282" y="1550070"/>
            <a:ext cx="5311257" cy="2309555"/>
          </a:xfrm>
        </p:spPr>
        <p:txBody>
          <a:bodyPr>
            <a:normAutofit/>
          </a:bodyPr>
          <a:lstStyle/>
          <a:p>
            <a:r>
              <a:rPr lang="en-US" dirty="0"/>
              <a:t>Rs 24,42,213 </a:t>
            </a:r>
            <a:r>
              <a:rPr lang="en-US" dirty="0" err="1"/>
              <a:t>crore</a:t>
            </a:r>
            <a:r>
              <a:rPr lang="en-US" dirty="0"/>
              <a:t>. Out of this, Rs 2,95,511.41 </a:t>
            </a:r>
            <a:r>
              <a:rPr lang="en-US" dirty="0" err="1"/>
              <a:t>crore</a:t>
            </a:r>
            <a:r>
              <a:rPr lang="en-US" dirty="0"/>
              <a:t> has been earmarked for </a:t>
            </a:r>
            <a:r>
              <a:rPr lang="en-US" dirty="0" err="1"/>
              <a:t>defence</a:t>
            </a:r>
            <a:r>
              <a:rPr lang="en-US" dirty="0"/>
              <a:t>. “This accounts for 12.10 per cent of the total central government expenditure for the year 2018-19,” the </a:t>
            </a:r>
            <a:r>
              <a:rPr lang="en-US" dirty="0" err="1"/>
              <a:t>defence</a:t>
            </a:r>
            <a:r>
              <a:rPr lang="en-US" dirty="0"/>
              <a:t> ministry said today. </a:t>
            </a:r>
            <a:br>
              <a:rPr lang="en-US" dirty="0"/>
            </a:b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6" name="Picture 5"/>
          <p:cNvPicPr>
            <a:picLocks noChangeAspect="1"/>
          </p:cNvPicPr>
          <p:nvPr/>
        </p:nvPicPr>
        <p:blipFill>
          <a:blip r:embed="rId2"/>
          <a:stretch>
            <a:fillRect/>
          </a:stretch>
        </p:blipFill>
        <p:spPr>
          <a:xfrm>
            <a:off x="8395855" y="2057402"/>
            <a:ext cx="3810007" cy="2133598"/>
          </a:xfrm>
          <a:prstGeom prst="rect">
            <a:avLst/>
          </a:prstGeom>
        </p:spPr>
      </p:pic>
      <p:pic>
        <p:nvPicPr>
          <p:cNvPr id="7" name="Picture 6"/>
          <p:cNvPicPr>
            <a:picLocks noChangeAspect="1"/>
          </p:cNvPicPr>
          <p:nvPr/>
        </p:nvPicPr>
        <p:blipFill>
          <a:blip r:embed="rId3"/>
          <a:stretch>
            <a:fillRect/>
          </a:stretch>
        </p:blipFill>
        <p:spPr>
          <a:xfrm>
            <a:off x="492282" y="4657821"/>
            <a:ext cx="3928895" cy="2200179"/>
          </a:xfrm>
          <a:prstGeom prst="rect">
            <a:avLst/>
          </a:prstGeom>
        </p:spPr>
      </p:pic>
      <p:pic>
        <p:nvPicPr>
          <p:cNvPr id="20482" name="Picture 2" descr="Image result for indian nav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1177" y="3414707"/>
            <a:ext cx="3960823" cy="2376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95" y="4713"/>
            <a:ext cx="9404723" cy="1400530"/>
          </a:xfrm>
        </p:spPr>
        <p:txBody>
          <a:bodyPr/>
          <a:lstStyle/>
          <a:p>
            <a:r>
              <a:rPr lang="en-US" dirty="0"/>
              <a:t>Protection of </a:t>
            </a:r>
            <a:r>
              <a:rPr lang="en-US" dirty="0" err="1"/>
              <a:t>Govt</a:t>
            </a:r>
            <a:r>
              <a:rPr lang="en-US" dirty="0"/>
              <a:t> officials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Rectangle 5"/>
          <p:cNvSpPr/>
          <p:nvPr/>
        </p:nvSpPr>
        <p:spPr>
          <a:xfrm>
            <a:off x="189106" y="1234683"/>
            <a:ext cx="11774294" cy="5355312"/>
          </a:xfrm>
          <a:prstGeom prst="rect">
            <a:avLst/>
          </a:prstGeom>
        </p:spPr>
        <p:txBody>
          <a:bodyPr>
            <a:spAutoFit/>
          </a:bodyPr>
          <a:lstStyle/>
          <a:p>
            <a:pPr marL="285750" indent="-285750">
              <a:buFont typeface="Arial" panose="020B0604020202020204" pitchFamily="34" charset="0"/>
              <a:buChar char="•"/>
            </a:pPr>
            <a:r>
              <a:rPr lang="en-US" dirty="0"/>
              <a:t>SPG category – Strength of security detail is Classified (only provided to the current and former Prime Ministers of India and their immediate family members.)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 category has a security cover of 55 personnel [Including 10+ NSG Commando] + [Police Personnel]</a:t>
            </a:r>
          </a:p>
          <a:p>
            <a:pPr marL="742950" lvl="1" indent="-285750">
              <a:buFont typeface="Arial" panose="020B0604020202020204" pitchFamily="34" charset="0"/>
              <a:buChar char="•"/>
            </a:pPr>
            <a:r>
              <a:rPr lang="en-US" dirty="0"/>
              <a:t>Armed with Heckler &amp; Koch MP5 submachine guns and modern communication equipment</a:t>
            </a:r>
          </a:p>
          <a:p>
            <a:pPr marL="742950" lvl="1" indent="-285750">
              <a:buFont typeface="Arial" panose="020B0604020202020204" pitchFamily="34" charset="0"/>
              <a:buChar char="•"/>
            </a:pPr>
            <a:r>
              <a:rPr lang="en-US" dirty="0"/>
              <a:t>Each member of the team is adept in martial arts and unarmed combat skills.</a:t>
            </a:r>
          </a:p>
          <a:p>
            <a:pPr marL="742950" lvl="1" indent="-285750">
              <a:buFont typeface="Arial" panose="020B0604020202020204" pitchFamily="34" charset="0"/>
              <a:buChar char="•"/>
            </a:pPr>
            <a:r>
              <a:rPr lang="en-US" dirty="0"/>
              <a:t>Currently 17 VIPs are provided with such protection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 category has a security cover of 22 personnel [Including 4 or 5 NSG Commando] + [Police Personnel]</a:t>
            </a:r>
          </a:p>
          <a:p>
            <a:pPr marL="742950" lvl="1" indent="-285750">
              <a:buFont typeface="Arial" panose="020B0604020202020204" pitchFamily="34" charset="0"/>
              <a:buChar char="•"/>
            </a:pPr>
            <a:r>
              <a:rPr lang="en-US" dirty="0"/>
              <a:t>The 'Z' category entails security cover by the Delhi police or the ITBP or CRPF personnel and one escort car.</a:t>
            </a:r>
          </a:p>
          <a:p>
            <a:pPr marL="742950" lvl="1" indent="-285750">
              <a:buFont typeface="Arial" panose="020B0604020202020204" pitchFamily="34" charset="0"/>
              <a:buChar char="•"/>
            </a:pPr>
            <a:r>
              <a:rPr lang="en-US" dirty="0"/>
              <a:t>Currently 433 VIPs are provided with such protection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 category has a security cover of 11 personnel [Including 1 or 2 Commando] + [Police Personnel]</a:t>
            </a:r>
          </a:p>
          <a:p>
            <a:pPr marL="742950" lvl="1" indent="-285750">
              <a:buFont typeface="Arial" panose="020B0604020202020204" pitchFamily="34" charset="0"/>
              <a:buChar char="•"/>
            </a:pPr>
            <a:r>
              <a:rPr lang="en-US" dirty="0"/>
              <a:t>The 'Y' category encompasses two personal security officers (PSOs)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 category has a security cover of 2 personnel [No Commando, Only Armed Police Personnel].</a:t>
            </a:r>
          </a:p>
          <a:p>
            <a:pPr marL="742950" lvl="1" indent="-285750">
              <a:buFont typeface="Arial" panose="020B0604020202020204" pitchFamily="34" charset="0"/>
              <a:buChar char="•"/>
            </a:pPr>
            <a:r>
              <a:rPr lang="en-US" dirty="0"/>
              <a:t>The 'X' category has  one PSO.</a:t>
            </a:r>
          </a:p>
        </p:txBody>
      </p:sp>
    </p:spTree>
    <p:extLst>
      <p:ext uri="{BB962C8B-B14F-4D97-AF65-F5344CB8AC3E}">
        <p14:creationId xmlns:p14="http://schemas.microsoft.com/office/powerpoint/2010/main" val="58735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02"/>
            <a:ext cx="8229600" cy="914400"/>
          </a:xfrm>
        </p:spPr>
        <p:txBody>
          <a:bodyPr/>
          <a:lstStyle/>
          <a:p>
            <a:r>
              <a:rPr lang="en-US" dirty="0"/>
              <a:t>Examples in Public Sector</a:t>
            </a:r>
          </a:p>
        </p:txBody>
      </p:sp>
      <p:sp>
        <p:nvSpPr>
          <p:cNvPr id="4" name="Content Placeholder 3"/>
          <p:cNvSpPr>
            <a:spLocks noGrp="1"/>
          </p:cNvSpPr>
          <p:nvPr>
            <p:ph sz="half" idx="1"/>
          </p:nvPr>
        </p:nvSpPr>
        <p:spPr>
          <a:xfrm>
            <a:off x="533400" y="1371601"/>
            <a:ext cx="5181600" cy="4983163"/>
          </a:xfrm>
        </p:spPr>
        <p:txBody>
          <a:bodyPr/>
          <a:lstStyle/>
          <a:p>
            <a:pPr marL="0" indent="0">
              <a:buNone/>
            </a:pPr>
            <a:r>
              <a:rPr lang="en-IN" b="1" dirty="0"/>
              <a:t>1. The central government spent </a:t>
            </a:r>
            <a:r>
              <a:rPr lang="en-IN" b="1" u="sng" dirty="0">
                <a:hlinkClick r:id="rId2"/>
              </a:rPr>
              <a:t>Rs. 100,000 crore</a:t>
            </a:r>
            <a:r>
              <a:rPr lang="en-IN" b="1" dirty="0"/>
              <a:t> to build a bullet train between Mumbai and Ahmedabad.</a:t>
            </a:r>
          </a:p>
          <a:p>
            <a:r>
              <a:rPr lang="en-US" dirty="0"/>
              <a:t>Read more at:</a:t>
            </a:r>
            <a:br>
              <a:rPr lang="en-US" dirty="0"/>
            </a:br>
            <a:r>
              <a:rPr lang="en-US" dirty="0"/>
              <a:t>https://www.indiatoday.in/india/story/bids-invited-for-india-s-first-undersea-tunnel-for-bullet-train-project-1509882-2019-04-25</a:t>
            </a:r>
          </a:p>
          <a:p>
            <a:endParaRPr lang="en-US" dirty="0"/>
          </a:p>
        </p:txBody>
      </p:sp>
      <p:pic>
        <p:nvPicPr>
          <p:cNvPr id="7" name="Content Placeholder 6" descr="https://s3.scoopwhoop.com/anj/sw/64503d28-e855-4981-9033-d97748ccf6e5.jpg"/>
          <p:cNvPicPr>
            <a:picLocks noGrp="1"/>
          </p:cNvPicPr>
          <p:nvPr>
            <p:ph sz="half" idx="2"/>
          </p:nvPr>
        </p:nvPicPr>
        <p:blipFill>
          <a:blip r:embed="rId3"/>
          <a:srcRect/>
          <a:stretch>
            <a:fillRect/>
          </a:stretch>
        </p:blipFill>
        <p:spPr bwMode="auto">
          <a:xfrm>
            <a:off x="5791200" y="1447800"/>
            <a:ext cx="6327720" cy="4353992"/>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8" name="Flowchart: Punched Tape 7"/>
          <p:cNvSpPr/>
          <p:nvPr/>
        </p:nvSpPr>
        <p:spPr>
          <a:xfrm>
            <a:off x="934766" y="3454400"/>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4.7% of India Budget</a:t>
            </a:r>
          </a:p>
          <a:p>
            <a:pPr algn="ctr"/>
            <a:r>
              <a:rPr lang="en-US" dirty="0"/>
              <a:t>Budget Money of 629 Lac people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07" y="32994"/>
            <a:ext cx="9404723" cy="1400530"/>
          </a:xfrm>
        </p:spPr>
        <p:txBody>
          <a:bodyPr/>
          <a:lstStyle/>
          <a:p>
            <a:r>
              <a:rPr lang="en-US" dirty="0"/>
              <a:t>Protection of </a:t>
            </a:r>
            <a:r>
              <a:rPr lang="en-US" dirty="0" err="1"/>
              <a:t>Govt</a:t>
            </a:r>
            <a:r>
              <a:rPr lang="en-US" dirty="0"/>
              <a:t> officials</a:t>
            </a:r>
          </a:p>
        </p:txBody>
      </p:sp>
      <p:sp>
        <p:nvSpPr>
          <p:cNvPr id="3" name="Content Placeholder 2"/>
          <p:cNvSpPr>
            <a:spLocks noGrp="1"/>
          </p:cNvSpPr>
          <p:nvPr>
            <p:ph sz="half" idx="1"/>
          </p:nvPr>
        </p:nvSpPr>
        <p:spPr>
          <a:xfrm>
            <a:off x="838200" y="1295400"/>
            <a:ext cx="4396339" cy="1535864"/>
          </a:xfrm>
        </p:spPr>
        <p:txBody>
          <a:bodyPr>
            <a:normAutofit/>
          </a:bodyPr>
          <a:lstStyle/>
          <a:p>
            <a:r>
              <a:rPr lang="en-US" dirty="0"/>
              <a:t>SPG Security</a:t>
            </a:r>
          </a:p>
          <a:p>
            <a:r>
              <a:rPr lang="en-US" dirty="0"/>
              <a:t>Rs 386 crores Annual Budget</a:t>
            </a:r>
          </a:p>
          <a:p>
            <a:r>
              <a:rPr lang="en-US" dirty="0"/>
              <a:t>Rs. 1 crore per day</a:t>
            </a:r>
          </a:p>
        </p:txBody>
      </p:sp>
      <p:sp>
        <p:nvSpPr>
          <p:cNvPr id="4" name="Content Placeholder 3"/>
          <p:cNvSpPr>
            <a:spLocks noGrp="1"/>
          </p:cNvSpPr>
          <p:nvPr>
            <p:ph sz="half" idx="2"/>
          </p:nvPr>
        </p:nvSpPr>
        <p:spPr>
          <a:xfrm>
            <a:off x="6096000" y="1143000"/>
            <a:ext cx="4396341" cy="4200245"/>
          </a:xfrm>
        </p:spPr>
        <p:txBody>
          <a:bodyPr>
            <a:normAutofit/>
          </a:bodyPr>
          <a:lstStyle/>
          <a:p>
            <a:r>
              <a:rPr lang="en-US" dirty="0"/>
              <a:t>Z security</a:t>
            </a:r>
          </a:p>
          <a:p>
            <a:r>
              <a:rPr lang="en-US" dirty="0"/>
              <a:t>Security cost around from 7 lakhs to 25 lakhs and it can be varied according to number of security commandos.</a:t>
            </a:r>
          </a:p>
          <a:p>
            <a:r>
              <a:rPr lang="en-US" dirty="0"/>
              <a:t> total of around 450 VIP's in India gets the high security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7" name="Rectangle 6"/>
          <p:cNvSpPr/>
          <p:nvPr/>
        </p:nvSpPr>
        <p:spPr>
          <a:xfrm>
            <a:off x="1182687" y="4192308"/>
            <a:ext cx="9742939" cy="1754326"/>
          </a:xfrm>
          <a:prstGeom prst="rect">
            <a:avLst/>
          </a:prstGeom>
        </p:spPr>
        <p:txBody>
          <a:bodyPr wrap="square">
            <a:spAutoFit/>
          </a:bodyPr>
          <a:lstStyle/>
          <a:p>
            <a:r>
              <a:rPr lang="en-US" dirty="0"/>
              <a:t>In some cases being placed in a category is viewed as a status symbol by politicians, and many use their clout to secure a Z+ security cover. This is criticized often by media as a waste of taxpayer's money. Former Home Minister P. Chidambaram phased out the use of the NSG for VIP protection in all but the most serious cases. Nevertheless, controversies arose as many politicians remained under Z+ cover while many bureaucrats were moved down to 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lstStyle/>
          <a:p>
            <a:r>
              <a:rPr lang="en-US" dirty="0"/>
              <a:t>Foreign Travel Industry</a:t>
            </a:r>
          </a:p>
        </p:txBody>
      </p:sp>
      <p:sp>
        <p:nvSpPr>
          <p:cNvPr id="3" name="Content Placeholder 2"/>
          <p:cNvSpPr>
            <a:spLocks noGrp="1"/>
          </p:cNvSpPr>
          <p:nvPr>
            <p:ph sz="half" idx="1"/>
          </p:nvPr>
        </p:nvSpPr>
        <p:spPr>
          <a:xfrm>
            <a:off x="471406" y="1600200"/>
            <a:ext cx="5472194" cy="4195763"/>
          </a:xfrm>
        </p:spPr>
        <p:txBody>
          <a:bodyPr>
            <a:normAutofit/>
          </a:bodyPr>
          <a:lstStyle/>
          <a:p>
            <a:r>
              <a:rPr lang="en-US" dirty="0"/>
              <a:t>Mar 21, 2016 - NEW DELHI: The foreign trips of </a:t>
            </a:r>
            <a:r>
              <a:rPr lang="en-US" b="1" dirty="0"/>
              <a:t>Prime Minister</a:t>
            </a:r>
            <a:r>
              <a:rPr lang="en-US" dirty="0"/>
              <a:t> Narendra Modi and his Cabinet colleagues cost the exchequer Rs 567 crore in the last financial year (2015-16), an increase of more than 80% from the previous year, budget documents show.</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6" name="Picture 5"/>
          <p:cNvPicPr>
            <a:picLocks noChangeAspect="1"/>
          </p:cNvPicPr>
          <p:nvPr/>
        </p:nvPicPr>
        <p:blipFill>
          <a:blip r:embed="rId2"/>
          <a:stretch>
            <a:fillRect/>
          </a:stretch>
        </p:blipFill>
        <p:spPr>
          <a:xfrm>
            <a:off x="5808950" y="1757185"/>
            <a:ext cx="6306850" cy="33436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2" y="76200"/>
            <a:ext cx="9404723" cy="1400530"/>
          </a:xfrm>
        </p:spPr>
        <p:txBody>
          <a:bodyPr/>
          <a:lstStyle/>
          <a:p>
            <a:r>
              <a:rPr lang="en-US" dirty="0"/>
              <a:t>Prostitution Industry in India</a:t>
            </a:r>
          </a:p>
        </p:txBody>
      </p:sp>
      <p:sp>
        <p:nvSpPr>
          <p:cNvPr id="3" name="Content Placeholder 2"/>
          <p:cNvSpPr>
            <a:spLocks noGrp="1"/>
          </p:cNvSpPr>
          <p:nvPr>
            <p:ph sz="half" idx="1"/>
          </p:nvPr>
        </p:nvSpPr>
        <p:spPr>
          <a:xfrm>
            <a:off x="477983" y="1684057"/>
            <a:ext cx="4396339" cy="4195763"/>
          </a:xfrm>
        </p:spPr>
        <p:txBody>
          <a:bodyPr/>
          <a:lstStyle/>
          <a:p>
            <a:r>
              <a:rPr lang="en-US" dirty="0"/>
              <a:t>Business of Rs.56,000 Crore  a year</a:t>
            </a:r>
          </a:p>
          <a:p>
            <a:r>
              <a:rPr lang="en-US" dirty="0"/>
              <a:t>more then two million prostitutes and 275,000 brothels.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2150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520" y="1793946"/>
            <a:ext cx="3685480" cy="460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3470"/>
            <a:ext cx="9404723" cy="1400530"/>
          </a:xfrm>
        </p:spPr>
        <p:txBody>
          <a:bodyPr/>
          <a:lstStyle/>
          <a:p>
            <a:r>
              <a:rPr lang="en-US" dirty="0"/>
              <a:t>Industry of Religion </a:t>
            </a:r>
          </a:p>
        </p:txBody>
      </p:sp>
      <p:sp>
        <p:nvSpPr>
          <p:cNvPr id="3" name="Content Placeholder 2"/>
          <p:cNvSpPr>
            <a:spLocks noGrp="1"/>
          </p:cNvSpPr>
          <p:nvPr>
            <p:ph sz="half" idx="1"/>
          </p:nvPr>
        </p:nvSpPr>
        <p:spPr>
          <a:xfrm>
            <a:off x="140793" y="1115169"/>
            <a:ext cx="5155053" cy="6123831"/>
          </a:xfrm>
        </p:spPr>
        <p:txBody>
          <a:bodyPr>
            <a:normAutofit/>
          </a:bodyPr>
          <a:lstStyle/>
          <a:p>
            <a:r>
              <a:rPr lang="en-US" dirty="0"/>
              <a:t>Wealthy Hindu temples such as this one are repositories for much of the $1 trillion worth of privately held gold in India — about </a:t>
            </a:r>
            <a:r>
              <a:rPr lang="en-US" b="1" dirty="0"/>
              <a:t>22,000</a:t>
            </a:r>
            <a:r>
              <a:rPr lang="en-US" dirty="0"/>
              <a:t> tons, according to an estimate from the World Gold Council. Apr 21, 2015</a:t>
            </a:r>
          </a:p>
          <a:p>
            <a:r>
              <a:rPr lang="en-US" b="1" dirty="0"/>
              <a:t>Padmanabhaswamy Temple</a:t>
            </a:r>
            <a:r>
              <a:rPr lang="en-US" dirty="0"/>
              <a:t>, Kerala. The richest temple in the country, the shrine of  </a:t>
            </a:r>
            <a:r>
              <a:rPr lang="en-US" b="1" dirty="0"/>
              <a:t>Padmanabhaswamy</a:t>
            </a:r>
            <a:r>
              <a:rPr lang="en-US" dirty="0"/>
              <a:t> possesses wealth of around $20 billion in six vaults of Gold. The Golden idol of </a:t>
            </a:r>
            <a:r>
              <a:rPr lang="en-US" dirty="0" err="1"/>
              <a:t>Mahavishnu</a:t>
            </a:r>
            <a:r>
              <a:rPr lang="en-US" dirty="0"/>
              <a:t>, found in this temple worth Rs. 500 Crore.</a:t>
            </a:r>
          </a:p>
          <a:p>
            <a:r>
              <a:rPr lang="en-US" dirty="0">
                <a:solidFill>
                  <a:schemeClr val="accent6">
                    <a:lumMod val="60000"/>
                    <a:lumOff val="40000"/>
                  </a:schemeClr>
                </a:solidFill>
                <a:latin typeface="Arial Rounded MT Bold" pitchFamily="34" charset="0"/>
              </a:rPr>
              <a:t>In a strange reversal of developments from the West, where religious institutions have seen a decline in income while people have become richer, in India, the gods have become richer while the poor have become poorer.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6" name="Picture 5"/>
          <p:cNvPicPr>
            <a:picLocks noChangeAspect="1"/>
          </p:cNvPicPr>
          <p:nvPr/>
        </p:nvPicPr>
        <p:blipFill>
          <a:blip r:embed="rId2"/>
          <a:stretch>
            <a:fillRect/>
          </a:stretch>
        </p:blipFill>
        <p:spPr>
          <a:xfrm>
            <a:off x="5873680" y="17824"/>
            <a:ext cx="4478860" cy="3732383"/>
          </a:xfrm>
          <a:prstGeom prst="rect">
            <a:avLst/>
          </a:prstGeom>
        </p:spPr>
      </p:pic>
      <p:sp>
        <p:nvSpPr>
          <p:cNvPr id="8" name="Title 6"/>
          <p:cNvSpPr txBox="1">
            <a:spLocks/>
          </p:cNvSpPr>
          <p:nvPr/>
        </p:nvSpPr>
        <p:spPr>
          <a:xfrm>
            <a:off x="5791200" y="3733800"/>
            <a:ext cx="5941250" cy="395630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rial Rounded MT Bold" pitchFamily="34" charset="0"/>
              </a:rPr>
              <a:t>The richest of all the temples in India, the </a:t>
            </a:r>
            <a:r>
              <a:rPr lang="en-US" sz="2000" dirty="0">
                <a:latin typeface="Arial Rounded MT Bold" pitchFamily="34" charset="0"/>
                <a:hlinkClick r:id="rId3"/>
              </a:rPr>
              <a:t>Padmanabhaswamy temple</a:t>
            </a:r>
            <a:r>
              <a:rPr lang="en-US" sz="2000" dirty="0">
                <a:latin typeface="Arial Rounded MT Bold" pitchFamily="34" charset="0"/>
              </a:rPr>
              <a:t>, is estimated to have around $20 billion.</a:t>
            </a:r>
            <a:br>
              <a:rPr lang="en-US" sz="2000" dirty="0">
                <a:latin typeface="Arial Rounded MT Bold" pitchFamily="34" charset="0"/>
              </a:rPr>
            </a:br>
            <a:br>
              <a:rPr lang="en-US" sz="2000" dirty="0">
                <a:latin typeface="Arial Rounded MT Bold" pitchFamily="34" charset="0"/>
              </a:rPr>
            </a:br>
            <a:r>
              <a:rPr lang="en-US" sz="2000" dirty="0">
                <a:latin typeface="Arial Rounded MT Bold" pitchFamily="34" charset="0"/>
              </a:rPr>
              <a:t>The 2</a:t>
            </a:r>
            <a:r>
              <a:rPr lang="en-US" sz="2000" baseline="30000" dirty="0">
                <a:latin typeface="Arial Rounded MT Bold" pitchFamily="34" charset="0"/>
              </a:rPr>
              <a:t>nd</a:t>
            </a:r>
            <a:r>
              <a:rPr lang="en-US" sz="2000" dirty="0">
                <a:latin typeface="Arial Rounded MT Bold" pitchFamily="34" charset="0"/>
              </a:rPr>
              <a:t>  richest temple, that of </a:t>
            </a:r>
            <a:r>
              <a:rPr lang="en-US" sz="2000" dirty="0" err="1">
                <a:latin typeface="Arial Rounded MT Bold" pitchFamily="34" charset="0"/>
                <a:hlinkClick r:id="rId4"/>
              </a:rPr>
              <a:t>Venkateswara</a:t>
            </a:r>
            <a:r>
              <a:rPr lang="en-US" sz="2000" dirty="0">
                <a:latin typeface="Arial Rounded MT Bold" pitchFamily="34" charset="0"/>
                <a:hlinkClick r:id="rId4"/>
              </a:rPr>
              <a:t> at </a:t>
            </a:r>
            <a:r>
              <a:rPr lang="en-US" sz="2000" dirty="0" err="1">
                <a:latin typeface="Arial Rounded MT Bold" pitchFamily="34" charset="0"/>
                <a:hlinkClick r:id="rId4"/>
              </a:rPr>
              <a:t>Tirupati</a:t>
            </a:r>
            <a:r>
              <a:rPr lang="en-US" sz="2000" dirty="0">
                <a:latin typeface="Arial Rounded MT Bold" pitchFamily="34" charset="0"/>
              </a:rPr>
              <a:t>, is visited by approximately 60,000 visitors who </a:t>
            </a:r>
            <a:r>
              <a:rPr lang="en-US" sz="2400" dirty="0">
                <a:latin typeface="Arial Rounded MT Bold" pitchFamily="34" charset="0"/>
              </a:rPr>
              <a:t>donate</a:t>
            </a:r>
            <a:r>
              <a:rPr lang="en-US" sz="2000" dirty="0">
                <a:latin typeface="Arial Rounded MT Bold" pitchFamily="34" charset="0"/>
              </a:rPr>
              <a:t> around Rs 650 crore every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113" y="1386479"/>
            <a:ext cx="11672174" cy="5151842"/>
          </a:xfrm>
        </p:spPr>
        <p:txBody>
          <a:bodyPr>
            <a:normAutofit/>
          </a:bodyPr>
          <a:lstStyle/>
          <a:p>
            <a:r>
              <a:rPr lang="en-US" dirty="0" err="1"/>
              <a:t>Ganeshotsav</a:t>
            </a:r>
            <a:r>
              <a:rPr lang="en-US" dirty="0"/>
              <a:t> insurance cover sought by </a:t>
            </a:r>
            <a:r>
              <a:rPr lang="en-US" dirty="0" err="1"/>
              <a:t>Ganpati</a:t>
            </a:r>
            <a:r>
              <a:rPr lang="en-US" dirty="0"/>
              <a:t> </a:t>
            </a:r>
            <a:r>
              <a:rPr lang="en-US" i="1" dirty="0" err="1"/>
              <a:t>mandals</a:t>
            </a:r>
            <a:r>
              <a:rPr lang="en-US" dirty="0"/>
              <a:t> , while the ordinary man on the street has no insurance cover at all</a:t>
            </a:r>
          </a:p>
          <a:p>
            <a:endParaRPr lang="en-US" dirty="0"/>
          </a:p>
          <a:p>
            <a:r>
              <a:rPr lang="en-US" dirty="0"/>
              <a:t> The richest </a:t>
            </a:r>
            <a:r>
              <a:rPr lang="en-US" dirty="0" err="1"/>
              <a:t>mandal</a:t>
            </a:r>
            <a:r>
              <a:rPr lang="en-US" dirty="0"/>
              <a:t>, GSB </a:t>
            </a:r>
            <a:r>
              <a:rPr lang="en-US" dirty="0" err="1"/>
              <a:t>Seva</a:t>
            </a:r>
            <a:r>
              <a:rPr lang="en-US" dirty="0"/>
              <a:t> </a:t>
            </a:r>
            <a:r>
              <a:rPr lang="en-US" dirty="0" err="1"/>
              <a:t>Mandal</a:t>
            </a:r>
            <a:r>
              <a:rPr lang="en-US" dirty="0"/>
              <a:t> at King’s Circle, has purchased insurance cover worth Rs 300 </a:t>
            </a:r>
            <a:r>
              <a:rPr lang="en-US" dirty="0" err="1"/>
              <a:t>crore</a:t>
            </a:r>
            <a:r>
              <a:rPr lang="en-US" dirty="0"/>
              <a:t> due to the 15 kg silver </a:t>
            </a:r>
            <a:r>
              <a:rPr lang="en-US" dirty="0" err="1"/>
              <a:t>mandap</a:t>
            </a:r>
            <a:r>
              <a:rPr lang="en-US" dirty="0"/>
              <a:t> which now houses the Lord, who is adorned with 68 kg of gold and 315 kg of silver.</a:t>
            </a:r>
          </a:p>
          <a:p>
            <a:pPr marL="0" indent="0">
              <a:buNone/>
            </a:pPr>
            <a:r>
              <a:rPr lang="en-US" dirty="0"/>
              <a:t> </a:t>
            </a:r>
          </a:p>
          <a:p>
            <a:r>
              <a:rPr lang="en-US" dirty="0"/>
              <a:t>The </a:t>
            </a:r>
            <a:r>
              <a:rPr lang="en-US" dirty="0" err="1"/>
              <a:t>organisers</a:t>
            </a:r>
            <a:r>
              <a:rPr lang="en-US" dirty="0"/>
              <a:t> handling </a:t>
            </a:r>
            <a:r>
              <a:rPr lang="en-US" dirty="0" err="1"/>
              <a:t>Lalbaugcha</a:t>
            </a:r>
            <a:r>
              <a:rPr lang="en-US" dirty="0"/>
              <a:t> Raja have not only insured their own </a:t>
            </a:r>
            <a:r>
              <a:rPr lang="en-US" dirty="0" err="1"/>
              <a:t>pandal</a:t>
            </a:r>
            <a:r>
              <a:rPr lang="en-US" dirty="0"/>
              <a:t> for Rs 51 crore by paying a premium of Rs 13.2 lakh, but also covered immersion processions across Mumbai.</a:t>
            </a:r>
          </a:p>
          <a:p>
            <a:endParaRPr lang="en-US" dirty="0"/>
          </a:p>
          <a:p>
            <a:r>
              <a:rPr lang="en-US" dirty="0"/>
              <a:t>During </a:t>
            </a:r>
            <a:r>
              <a:rPr lang="en-US" dirty="0" err="1"/>
              <a:t>dasara</a:t>
            </a:r>
            <a:r>
              <a:rPr lang="en-US" dirty="0"/>
              <a:t> Mysore spent  nearly 1Cr in decorating Mysore city for 10 days. On the same days there are  4 to 5 </a:t>
            </a:r>
            <a:r>
              <a:rPr lang="en-US" dirty="0" err="1"/>
              <a:t>hr</a:t>
            </a:r>
            <a:r>
              <a:rPr lang="en-US" dirty="0"/>
              <a:t> power cut in residential areas.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6" name="Title 1"/>
          <p:cNvSpPr>
            <a:spLocks noGrp="1"/>
          </p:cNvSpPr>
          <p:nvPr>
            <p:ph type="title"/>
          </p:nvPr>
        </p:nvSpPr>
        <p:spPr>
          <a:xfrm>
            <a:off x="76200" y="123470"/>
            <a:ext cx="9404723" cy="1400530"/>
          </a:xfrm>
        </p:spPr>
        <p:txBody>
          <a:bodyPr/>
          <a:lstStyle/>
          <a:p>
            <a:r>
              <a:rPr lang="en-US" dirty="0"/>
              <a:t>Industry of Religion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404723" cy="1400530"/>
          </a:xfrm>
        </p:spPr>
        <p:txBody>
          <a:bodyPr/>
          <a:lstStyle/>
          <a:p>
            <a:r>
              <a:rPr lang="en-US" dirty="0"/>
              <a:t>Industry of Religion</a:t>
            </a:r>
          </a:p>
        </p:txBody>
      </p:sp>
      <p:sp>
        <p:nvSpPr>
          <p:cNvPr id="3" name="Content Placeholder 2"/>
          <p:cNvSpPr>
            <a:spLocks noGrp="1"/>
          </p:cNvSpPr>
          <p:nvPr>
            <p:ph sz="half" idx="1"/>
          </p:nvPr>
        </p:nvSpPr>
        <p:spPr>
          <a:xfrm>
            <a:off x="457201" y="1684057"/>
            <a:ext cx="4396339" cy="4195763"/>
          </a:xfrm>
        </p:spPr>
        <p:txBody>
          <a:bodyPr/>
          <a:lstStyle/>
          <a:p>
            <a:r>
              <a:rPr lang="en-US" dirty="0"/>
              <a:t>The </a:t>
            </a:r>
            <a:r>
              <a:rPr lang="en-US" dirty="0" err="1"/>
              <a:t>Kumbh</a:t>
            </a:r>
            <a:r>
              <a:rPr lang="en-US" dirty="0"/>
              <a:t> </a:t>
            </a:r>
            <a:r>
              <a:rPr lang="en-US" dirty="0" err="1"/>
              <a:t>Mela</a:t>
            </a:r>
            <a:r>
              <a:rPr lang="en-US" dirty="0"/>
              <a:t> has become a place for many Fake Sadhus to make BIG money</a:t>
            </a:r>
          </a:p>
        </p:txBody>
      </p:sp>
      <p:pic>
        <p:nvPicPr>
          <p:cNvPr id="1026" name="Picture 2" descr="C:\Users\Dell\Desktop\School of Financial Discipline\Pics\Master.jpg"/>
          <p:cNvPicPr>
            <a:picLocks noGrp="1" noChangeAspect="1" noChangeArrowheads="1"/>
          </p:cNvPicPr>
          <p:nvPr>
            <p:ph sz="half" idx="2"/>
          </p:nvPr>
        </p:nvPicPr>
        <p:blipFill>
          <a:blip r:embed="rId2"/>
          <a:stretch>
            <a:fillRect/>
          </a:stretch>
        </p:blipFill>
        <p:spPr bwMode="auto">
          <a:xfrm>
            <a:off x="6092047" y="2055814"/>
            <a:ext cx="2646330" cy="4200525"/>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344" y="1295400"/>
            <a:ext cx="5332656" cy="5434221"/>
          </a:xfrm>
        </p:spPr>
        <p:txBody>
          <a:bodyPr>
            <a:noAutofit/>
          </a:bodyPr>
          <a:lstStyle/>
          <a:p>
            <a:r>
              <a:rPr lang="en-IN" sz="1900" dirty="0"/>
              <a:t>Tirumala </a:t>
            </a:r>
            <a:r>
              <a:rPr lang="en-IN" sz="1900" dirty="0" err="1"/>
              <a:t>Tirupati</a:t>
            </a:r>
            <a:r>
              <a:rPr lang="en-IN" sz="1900" dirty="0"/>
              <a:t> </a:t>
            </a:r>
            <a:r>
              <a:rPr lang="en-IN" sz="1900" dirty="0" err="1"/>
              <a:t>Devasthanams</a:t>
            </a:r>
            <a:r>
              <a:rPr lang="en-IN" sz="1900" dirty="0"/>
              <a:t>(TTD), the trust that manages the famous hill shrine of Lord </a:t>
            </a:r>
            <a:r>
              <a:rPr lang="en-IN" sz="1900" dirty="0" err="1"/>
              <a:t>Venkateswara</a:t>
            </a:r>
            <a:r>
              <a:rPr lang="en-IN" sz="1900" dirty="0"/>
              <a:t> temple, is planning to float global tenders for the sale of hair, targeting a revenue of over Rs. 230 </a:t>
            </a:r>
            <a:r>
              <a:rPr lang="en-IN" sz="1900" dirty="0" err="1"/>
              <a:t>crore</a:t>
            </a:r>
            <a:r>
              <a:rPr lang="en-IN" sz="1900" dirty="0"/>
              <a:t>!.. </a:t>
            </a:r>
          </a:p>
          <a:p>
            <a:pPr fontAlgn="base"/>
            <a:r>
              <a:rPr lang="en-IN" sz="1900" dirty="0"/>
              <a:t>Hair-raising  Rs 230 </a:t>
            </a:r>
            <a:r>
              <a:rPr lang="en-IN" sz="1900" dirty="0" err="1"/>
              <a:t>cr</a:t>
            </a:r>
            <a:r>
              <a:rPr lang="en-IN" sz="1900" dirty="0"/>
              <a:t> is what Lord </a:t>
            </a:r>
            <a:r>
              <a:rPr lang="en-IN" sz="1900" dirty="0" err="1"/>
              <a:t>Venkateswara</a:t>
            </a:r>
            <a:r>
              <a:rPr lang="en-IN" sz="1900" dirty="0"/>
              <a:t> Temple, the richest in the world, is targeting as revenue for selling devotees hair</a:t>
            </a:r>
          </a:p>
          <a:p>
            <a:r>
              <a:rPr lang="en-IN" sz="1900" dirty="0"/>
              <a:t>Trustworthy  Rs 1,925 </a:t>
            </a:r>
            <a:r>
              <a:rPr lang="en-IN" sz="1900" dirty="0" err="1"/>
              <a:t>cr</a:t>
            </a:r>
            <a:r>
              <a:rPr lang="en-IN" sz="1900" dirty="0"/>
              <a:t> </a:t>
            </a:r>
            <a:r>
              <a:rPr lang="en-IN" sz="1900" dirty="0" err="1"/>
              <a:t>Tirupathy</a:t>
            </a:r>
            <a:r>
              <a:rPr lang="en-IN" sz="1900" dirty="0"/>
              <a:t> Temple  has been approved by Tirumala </a:t>
            </a:r>
            <a:r>
              <a:rPr lang="en-IN" sz="1900" dirty="0" err="1"/>
              <a:t>Tirupati</a:t>
            </a:r>
            <a:r>
              <a:rPr lang="en-IN" sz="1900" dirty="0"/>
              <a:t> </a:t>
            </a:r>
            <a:r>
              <a:rPr lang="en-IN" sz="1900" dirty="0" err="1"/>
              <a:t>Devasthanams</a:t>
            </a:r>
            <a:r>
              <a:rPr lang="en-IN" sz="1900" dirty="0"/>
              <a:t>, the trust that manages Lord </a:t>
            </a:r>
            <a:r>
              <a:rPr lang="en-IN" sz="1900" dirty="0" err="1"/>
              <a:t>Venkateswara</a:t>
            </a:r>
            <a:r>
              <a:rPr lang="en-IN" sz="1900" dirty="0"/>
              <a:t> Temple, as budget for fiscal 2008-09</a:t>
            </a:r>
            <a:endParaRPr lang="en-US" sz="19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Picture 4"/>
          <p:cNvPicPr>
            <a:picLocks noChangeAspect="1"/>
          </p:cNvPicPr>
          <p:nvPr/>
        </p:nvPicPr>
        <p:blipFill>
          <a:blip r:embed="rId2"/>
          <a:stretch>
            <a:fillRect/>
          </a:stretch>
        </p:blipFill>
        <p:spPr>
          <a:xfrm>
            <a:off x="6721528" y="3814780"/>
            <a:ext cx="4403672" cy="2912665"/>
          </a:xfrm>
          <a:prstGeom prst="rect">
            <a:avLst/>
          </a:prstGeom>
        </p:spPr>
      </p:pic>
      <p:pic>
        <p:nvPicPr>
          <p:cNvPr id="6" name="Picture 5"/>
          <p:cNvPicPr>
            <a:picLocks noChangeAspect="1"/>
          </p:cNvPicPr>
          <p:nvPr/>
        </p:nvPicPr>
        <p:blipFill>
          <a:blip r:embed="rId3"/>
          <a:stretch>
            <a:fillRect/>
          </a:stretch>
        </p:blipFill>
        <p:spPr>
          <a:xfrm>
            <a:off x="5752788" y="990600"/>
            <a:ext cx="4578680" cy="2749892"/>
          </a:xfrm>
          <a:prstGeom prst="rect">
            <a:avLst/>
          </a:prstGeom>
        </p:spPr>
      </p:pic>
      <p:sp>
        <p:nvSpPr>
          <p:cNvPr id="8" name="Title 1"/>
          <p:cNvSpPr>
            <a:spLocks noGrp="1"/>
          </p:cNvSpPr>
          <p:nvPr>
            <p:ph type="title"/>
          </p:nvPr>
        </p:nvSpPr>
        <p:spPr>
          <a:xfrm>
            <a:off x="0" y="76200"/>
            <a:ext cx="9404723" cy="1400530"/>
          </a:xfrm>
        </p:spPr>
        <p:txBody>
          <a:bodyPr/>
          <a:lstStyle/>
          <a:p>
            <a:r>
              <a:rPr lang="en-US" dirty="0"/>
              <a:t>Industry of Religion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2" y="32327"/>
            <a:ext cx="9404723" cy="1400530"/>
          </a:xfrm>
        </p:spPr>
        <p:txBody>
          <a:bodyPr/>
          <a:lstStyle/>
          <a:p>
            <a:r>
              <a:rPr lang="en-US" dirty="0"/>
              <a:t>Gambling</a:t>
            </a:r>
          </a:p>
        </p:txBody>
      </p:sp>
      <p:sp>
        <p:nvSpPr>
          <p:cNvPr id="3" name="Content Placeholder 2"/>
          <p:cNvSpPr>
            <a:spLocks noGrp="1"/>
          </p:cNvSpPr>
          <p:nvPr>
            <p:ph sz="half" idx="1"/>
          </p:nvPr>
        </p:nvSpPr>
        <p:spPr>
          <a:xfrm>
            <a:off x="477983" y="1640184"/>
            <a:ext cx="4396339" cy="4195763"/>
          </a:xfrm>
        </p:spPr>
        <p:txBody>
          <a:bodyPr>
            <a:normAutofit/>
          </a:bodyPr>
          <a:lstStyle/>
          <a:p>
            <a:r>
              <a:rPr lang="en-US" dirty="0"/>
              <a:t>The </a:t>
            </a:r>
            <a:r>
              <a:rPr lang="en-US" b="1" dirty="0"/>
              <a:t>Indian gambling</a:t>
            </a:r>
            <a:r>
              <a:rPr lang="en-US" dirty="0"/>
              <a:t> market is estimated to be worth US$60 billion per year, of which about half is illegally </a:t>
            </a:r>
            <a:r>
              <a:rPr lang="en-US" b="1" dirty="0"/>
              <a:t>bet</a:t>
            </a:r>
            <a:r>
              <a:rPr lang="en-US" dirty="0"/>
              <a:t>. According to the </a:t>
            </a:r>
            <a:r>
              <a:rPr lang="en-US" b="1" dirty="0"/>
              <a:t>Indian</a:t>
            </a:r>
            <a:r>
              <a:rPr lang="en-US" dirty="0"/>
              <a:t> National Newspaper, the Chief Executive officer for the International Cricket Council (ICC) said he was in </a:t>
            </a:r>
            <a:r>
              <a:rPr lang="en-US" dirty="0" err="1"/>
              <a:t>favour</a:t>
            </a:r>
            <a:r>
              <a:rPr lang="en-US" dirty="0"/>
              <a:t> of </a:t>
            </a:r>
            <a:r>
              <a:rPr lang="en-US" dirty="0" err="1"/>
              <a:t>legalising</a:t>
            </a:r>
            <a:r>
              <a:rPr lang="en-US" dirty="0"/>
              <a:t> </a:t>
            </a:r>
            <a:r>
              <a:rPr lang="en-US" b="1" dirty="0"/>
              <a:t>betting</a:t>
            </a:r>
            <a:r>
              <a:rPr lang="en-US" dirty="0"/>
              <a:t> in sports.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5"/>
          <p:cNvPicPr>
            <a:picLocks noChangeAspect="1"/>
          </p:cNvPicPr>
          <p:nvPr/>
        </p:nvPicPr>
        <p:blipFill>
          <a:blip r:embed="rId2"/>
          <a:stretch>
            <a:fillRect/>
          </a:stretch>
        </p:blipFill>
        <p:spPr>
          <a:xfrm>
            <a:off x="5334000" y="1569903"/>
            <a:ext cx="6465063" cy="43363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US" dirty="0"/>
              <a:t>Alcohol Industry</a:t>
            </a:r>
          </a:p>
        </p:txBody>
      </p:sp>
      <p:sp>
        <p:nvSpPr>
          <p:cNvPr id="3" name="Content Placeholder 2"/>
          <p:cNvSpPr>
            <a:spLocks noGrp="1"/>
          </p:cNvSpPr>
          <p:nvPr>
            <p:ph sz="half" idx="1"/>
          </p:nvPr>
        </p:nvSpPr>
        <p:spPr>
          <a:xfrm>
            <a:off x="457201" y="1607857"/>
            <a:ext cx="4396339" cy="4195763"/>
          </a:xfrm>
        </p:spPr>
        <p:txBody>
          <a:bodyPr>
            <a:normAutofit lnSpcReduction="10000"/>
          </a:bodyPr>
          <a:lstStyle/>
          <a:p>
            <a:r>
              <a:rPr lang="en-US" dirty="0"/>
              <a:t>Revenue in the Alcoholic Drinks market amounts to US$73,366m in 2019. The market is expected to grow annually by 7.6% (CAGR 2019-2021).</a:t>
            </a:r>
          </a:p>
          <a:p>
            <a:r>
              <a:rPr lang="en-US" dirty="0"/>
              <a:t>The influence of alcohol amongst youngsters across the five South Indian states is limited. The youth between the ages of 15 to 29 consume less alcohol compared to other age groups. At 5.5 per cent youngsters in </a:t>
            </a:r>
            <a:r>
              <a:rPr lang="en-US" b="1" dirty="0"/>
              <a:t>Andhra Pradesh</a:t>
            </a:r>
            <a:r>
              <a:rPr lang="en-US" dirty="0"/>
              <a:t> consume the most alcohol compared to other South Indian states.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p:cNvPicPr>
            <a:picLocks noChangeAspect="1"/>
          </p:cNvPicPr>
          <p:nvPr/>
        </p:nvPicPr>
        <p:blipFill>
          <a:blip r:embed="rId2"/>
          <a:stretch>
            <a:fillRect/>
          </a:stretch>
        </p:blipFill>
        <p:spPr>
          <a:xfrm>
            <a:off x="6558599" y="4114800"/>
            <a:ext cx="3652201" cy="2434799"/>
          </a:xfrm>
          <a:prstGeom prst="rect">
            <a:avLst/>
          </a:prstGeom>
        </p:spPr>
      </p:pic>
      <p:pic>
        <p:nvPicPr>
          <p:cNvPr id="22530" name="Picture 2" descr="Image result for big queue in front of liquor sh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343766"/>
            <a:ext cx="3659629" cy="2691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normAutofit/>
          </a:bodyPr>
          <a:lstStyle/>
          <a:p>
            <a:r>
              <a:rPr lang="en-US" b="1" dirty="0"/>
              <a:t>Alcohol, Cigarettes And Ganja: </a:t>
            </a:r>
            <a:endParaRPr lang="en-US" dirty="0"/>
          </a:p>
        </p:txBody>
      </p:sp>
      <p:sp>
        <p:nvSpPr>
          <p:cNvPr id="3" name="Content Placeholder 2"/>
          <p:cNvSpPr>
            <a:spLocks noGrp="1"/>
          </p:cNvSpPr>
          <p:nvPr>
            <p:ph sz="half" idx="1"/>
          </p:nvPr>
        </p:nvSpPr>
        <p:spPr>
          <a:xfrm>
            <a:off x="533401" y="1684057"/>
            <a:ext cx="4396339" cy="4195763"/>
          </a:xfrm>
        </p:spPr>
        <p:txBody>
          <a:bodyPr>
            <a:normAutofit/>
          </a:bodyPr>
          <a:lstStyle/>
          <a:p>
            <a:r>
              <a:rPr lang="en-US" b="1" dirty="0"/>
              <a:t>Which States In India Spend The Most On Getting High</a:t>
            </a:r>
            <a:endParaRPr lang="en-US" dirty="0"/>
          </a:p>
          <a:p>
            <a:r>
              <a:rPr lang="en-US" dirty="0"/>
              <a:t>Mizoram: ...</a:t>
            </a:r>
          </a:p>
          <a:p>
            <a:r>
              <a:rPr lang="en-US" dirty="0"/>
              <a:t>Meghalaya: ...</a:t>
            </a:r>
          </a:p>
          <a:p>
            <a:r>
              <a:rPr lang="en-US" dirty="0"/>
              <a:t>Manipur: ...</a:t>
            </a:r>
          </a:p>
          <a:p>
            <a:r>
              <a:rPr lang="en-US" dirty="0"/>
              <a:t>Kerala: ...</a:t>
            </a:r>
          </a:p>
          <a:p>
            <a:r>
              <a:rPr lang="en-US" dirty="0"/>
              <a:t>Nagaland: ...</a:t>
            </a:r>
          </a:p>
          <a:p>
            <a:r>
              <a:rPr lang="en-US" dirty="0"/>
              <a:t>Arunachal Pradesh. ...</a:t>
            </a:r>
          </a:p>
          <a:p>
            <a:r>
              <a:rPr lang="en-US" dirty="0"/>
              <a:t>Sikkim. ...</a:t>
            </a:r>
          </a:p>
          <a:p>
            <a:r>
              <a:rPr lang="en-US" dirty="0"/>
              <a:t>Andhra Pradesh.</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Picture 5"/>
          <p:cNvPicPr>
            <a:picLocks noChangeAspect="1"/>
          </p:cNvPicPr>
          <p:nvPr/>
        </p:nvPicPr>
        <p:blipFill>
          <a:blip r:embed="rId2"/>
          <a:stretch>
            <a:fillRect/>
          </a:stretch>
        </p:blipFill>
        <p:spPr>
          <a:xfrm>
            <a:off x="4725989" y="1757082"/>
            <a:ext cx="6667500" cy="381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15705" y="1447800"/>
            <a:ext cx="5486400" cy="4983163"/>
          </a:xfrm>
        </p:spPr>
        <p:txBody>
          <a:bodyPr>
            <a:normAutofit/>
          </a:bodyPr>
          <a:lstStyle/>
          <a:p>
            <a:pPr marL="0" indent="0">
              <a:buNone/>
            </a:pPr>
            <a:r>
              <a:rPr lang="en-IN" b="1" dirty="0"/>
              <a:t>2. Commonwealth Games India - Rs.70,608 Crores)</a:t>
            </a:r>
            <a:endParaRPr lang="en-US" b="1" dirty="0"/>
          </a:p>
          <a:p>
            <a:r>
              <a:rPr lang="en-US" dirty="0"/>
              <a:t>The short term injection of tourism into the economy wasn't nearly enough to outweigh the economic disruption and displacement caused by this colossal fail of an event. One of the worst and most costly decisions our country ever made. Not to mention those ugly clothes and bags.</a:t>
            </a:r>
          </a:p>
          <a:p>
            <a:r>
              <a:rPr lang="en-US" dirty="0"/>
              <a:t>Read more at: https://www.indiatoday.in/sports/commonwealth-games-2010/story/games-makeover-is-a-rs-66550-cr-bomb-81012-2010-08-27</a:t>
            </a:r>
            <a:br>
              <a:rPr lang="en-US" dirty="0"/>
            </a:br>
            <a:endParaRPr lang="en-US" dirty="0"/>
          </a:p>
          <a:p>
            <a:endParaRPr lang="en-US" dirty="0"/>
          </a:p>
        </p:txBody>
      </p:sp>
      <p:pic>
        <p:nvPicPr>
          <p:cNvPr id="6" name="Content Placeholder 5" descr="https://s4.scoopwhoop.com/rob/wastemoney/5.jpg"/>
          <p:cNvPicPr>
            <a:picLocks noGrp="1"/>
          </p:cNvPicPr>
          <p:nvPr>
            <p:ph sz="half" idx="2"/>
          </p:nvPr>
        </p:nvPicPr>
        <p:blipFill>
          <a:blip r:embed="rId2"/>
          <a:srcRect/>
          <a:stretch>
            <a:fillRect/>
          </a:stretch>
        </p:blipFill>
        <p:spPr bwMode="auto">
          <a:xfrm>
            <a:off x="6096000" y="3733800"/>
            <a:ext cx="4461128" cy="306420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
        <p:nvSpPr>
          <p:cNvPr id="7" name="Flowchart: Punched Tape 6"/>
          <p:cNvSpPr/>
          <p:nvPr/>
        </p:nvSpPr>
        <p:spPr>
          <a:xfrm>
            <a:off x="914400" y="5334000"/>
            <a:ext cx="4378867" cy="13077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3.3% of India Budget</a:t>
            </a:r>
          </a:p>
          <a:p>
            <a:pPr algn="ctr"/>
            <a:r>
              <a:rPr lang="en-US" dirty="0"/>
              <a:t>Budget Money of 444 Lac people</a:t>
            </a:r>
          </a:p>
        </p:txBody>
      </p:sp>
      <p:pic>
        <p:nvPicPr>
          <p:cNvPr id="5" name="Picture 4"/>
          <p:cNvPicPr>
            <a:picLocks noChangeAspect="1"/>
          </p:cNvPicPr>
          <p:nvPr/>
        </p:nvPicPr>
        <p:blipFill>
          <a:blip r:embed="rId3"/>
          <a:stretch>
            <a:fillRect/>
          </a:stretch>
        </p:blipFill>
        <p:spPr>
          <a:xfrm>
            <a:off x="6101808" y="1466273"/>
            <a:ext cx="4455320" cy="2506121"/>
          </a:xfrm>
          <a:prstGeom prst="rect">
            <a:avLst/>
          </a:prstGeom>
        </p:spPr>
      </p:pic>
      <p:sp>
        <p:nvSpPr>
          <p:cNvPr id="9" name="Title 1"/>
          <p:cNvSpPr>
            <a:spLocks noGrp="1"/>
          </p:cNvSpPr>
          <p:nvPr>
            <p:ph type="title"/>
          </p:nvPr>
        </p:nvSpPr>
        <p:spPr>
          <a:xfrm>
            <a:off x="0" y="9402"/>
            <a:ext cx="8229600" cy="914400"/>
          </a:xfrm>
        </p:spPr>
        <p:txBody>
          <a:bodyPr/>
          <a:lstStyle/>
          <a:p>
            <a:r>
              <a:rPr lang="en-US" dirty="0"/>
              <a:t>Few Examples in Public Sector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990600"/>
            <a:ext cx="7772400" cy="2971800"/>
          </a:xfrm>
        </p:spPr>
        <p:txBody>
          <a:bodyPr/>
          <a:lstStyle/>
          <a:p>
            <a:r>
              <a:rPr lang="en-US" dirty="0"/>
              <a:t>Tobacco</a:t>
            </a:r>
            <a:br>
              <a:rPr lang="en-US" dirty="0"/>
            </a:br>
            <a:endParaRPr lang="en-US" dirty="0"/>
          </a:p>
        </p:txBody>
      </p:sp>
      <p:sp>
        <p:nvSpPr>
          <p:cNvPr id="5" name="Subtitle 4"/>
          <p:cNvSpPr>
            <a:spLocks noGrp="1"/>
          </p:cNvSpPr>
          <p:nvPr>
            <p:ph type="subTitle" idx="1"/>
          </p:nvPr>
        </p:nvSpPr>
        <p:spPr>
          <a:xfrm>
            <a:off x="2438400" y="2819400"/>
            <a:ext cx="7772400" cy="1600200"/>
          </a:xfrm>
        </p:spPr>
        <p:txBody>
          <a:bodyPr>
            <a:normAutofit lnSpcReduction="10000"/>
          </a:bodyPr>
          <a:lstStyle/>
          <a:p>
            <a:r>
              <a:rPr lang="en-US" dirty="0"/>
              <a:t>India is a leading tobacco exporter with exports of leaf tobacco and tobacco products generating foreign exchange earnings of around Rs. 6,000 </a:t>
            </a:r>
            <a:r>
              <a:rPr lang="en-US" dirty="0" err="1"/>
              <a:t>crores</a:t>
            </a:r>
            <a:r>
              <a:rPr lang="en-US" dirty="0"/>
              <a:t> annually.</a:t>
            </a:r>
          </a:p>
          <a:p>
            <a:r>
              <a:rPr lang="en-US" dirty="0"/>
              <a:t> </a:t>
            </a: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18"/>
            <a:ext cx="9404723" cy="1400530"/>
          </a:xfrm>
        </p:spPr>
        <p:txBody>
          <a:bodyPr/>
          <a:lstStyle/>
          <a:p>
            <a:r>
              <a:rPr lang="en-US" dirty="0"/>
              <a:t>Elections</a:t>
            </a:r>
          </a:p>
        </p:txBody>
      </p:sp>
      <p:sp>
        <p:nvSpPr>
          <p:cNvPr id="3" name="Content Placeholder 2"/>
          <p:cNvSpPr>
            <a:spLocks noGrp="1"/>
          </p:cNvSpPr>
          <p:nvPr>
            <p:ph idx="1"/>
          </p:nvPr>
        </p:nvSpPr>
        <p:spPr>
          <a:xfrm>
            <a:off x="152400" y="1524000"/>
            <a:ext cx="6378644" cy="4195481"/>
          </a:xfrm>
        </p:spPr>
        <p:txBody>
          <a:bodyPr>
            <a:normAutofit/>
          </a:bodyPr>
          <a:lstStyle/>
          <a:p>
            <a:r>
              <a:rPr lang="en-IN" dirty="0"/>
              <a:t>The UP polls saw a total of over </a:t>
            </a:r>
            <a:r>
              <a:rPr lang="en-IN" dirty="0" err="1"/>
              <a:t>Rs</a:t>
            </a:r>
            <a:r>
              <a:rPr lang="en-IN" dirty="0"/>
              <a:t> 5,500 </a:t>
            </a:r>
            <a:r>
              <a:rPr lang="en-IN" dirty="0" err="1"/>
              <a:t>crore</a:t>
            </a:r>
            <a:r>
              <a:rPr lang="en-IN" dirty="0"/>
              <a:t> spent on campaign by various parties, including about </a:t>
            </a:r>
            <a:r>
              <a:rPr lang="en-IN" dirty="0" err="1"/>
              <a:t>Rs</a:t>
            </a:r>
            <a:r>
              <a:rPr lang="en-IN" dirty="0"/>
              <a:t> 1,000 </a:t>
            </a:r>
            <a:r>
              <a:rPr lang="en-IN" dirty="0" err="1"/>
              <a:t>crore</a:t>
            </a:r>
            <a:r>
              <a:rPr lang="en-IN" dirty="0"/>
              <a:t> towards 'note for vote', with nearly one-third voters admitting to cash or liquor offer, a survey claimed today.</a:t>
            </a:r>
            <a:br>
              <a:rPr lang="en-IN" dirty="0"/>
            </a:br>
            <a:r>
              <a:rPr lang="en-IN" dirty="0"/>
              <a:t>The Election Commission of India allows Rs 25 lakh per candidate for campaign expenditure, but it is best known secret that most candidates spend much more than what is officially allowed and what candidates declare after the poll.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5" name="Picture 4"/>
          <p:cNvPicPr>
            <a:picLocks noChangeAspect="1"/>
          </p:cNvPicPr>
          <p:nvPr/>
        </p:nvPicPr>
        <p:blipFill>
          <a:blip r:embed="rId2"/>
          <a:stretch>
            <a:fillRect/>
          </a:stretch>
        </p:blipFill>
        <p:spPr>
          <a:xfrm>
            <a:off x="6705600" y="1537647"/>
            <a:ext cx="5303629" cy="36267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9404723" cy="1400530"/>
          </a:xfrm>
        </p:spPr>
        <p:txBody>
          <a:bodyPr/>
          <a:lstStyle/>
          <a:p>
            <a:r>
              <a:rPr lang="en-US" dirty="0"/>
              <a:t>Sports</a:t>
            </a:r>
          </a:p>
        </p:txBody>
      </p:sp>
      <p:sp>
        <p:nvSpPr>
          <p:cNvPr id="3" name="Content Placeholder 2"/>
          <p:cNvSpPr>
            <a:spLocks noGrp="1"/>
          </p:cNvSpPr>
          <p:nvPr>
            <p:ph idx="1"/>
          </p:nvPr>
        </p:nvSpPr>
        <p:spPr>
          <a:xfrm>
            <a:off x="533401" y="1676400"/>
            <a:ext cx="8946541" cy="4195481"/>
          </a:xfrm>
        </p:spPr>
        <p:txBody>
          <a:bodyPr/>
          <a:lstStyle/>
          <a:p>
            <a:r>
              <a:rPr lang="en-US" dirty="0"/>
              <a:t>Sports sponsorship in India crossed $1 billion for the first time in 2017: Report</a:t>
            </a:r>
            <a:endParaRPr lang="en-IN"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Picture 4"/>
          <p:cNvPicPr>
            <a:picLocks noChangeAspect="1"/>
          </p:cNvPicPr>
          <p:nvPr/>
        </p:nvPicPr>
        <p:blipFill>
          <a:blip r:embed="rId2"/>
          <a:stretch>
            <a:fillRect/>
          </a:stretch>
        </p:blipFill>
        <p:spPr>
          <a:xfrm>
            <a:off x="4191637" y="2631038"/>
            <a:ext cx="7619363" cy="38459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US" dirty="0"/>
              <a:t>Health</a:t>
            </a:r>
          </a:p>
        </p:txBody>
      </p:sp>
      <p:sp>
        <p:nvSpPr>
          <p:cNvPr id="3" name="Content Placeholder 2"/>
          <p:cNvSpPr>
            <a:spLocks noGrp="1"/>
          </p:cNvSpPr>
          <p:nvPr>
            <p:ph idx="1"/>
          </p:nvPr>
        </p:nvSpPr>
        <p:spPr>
          <a:xfrm>
            <a:off x="228600" y="1050728"/>
            <a:ext cx="6315489" cy="5654872"/>
          </a:xfrm>
        </p:spPr>
        <p:txBody>
          <a:bodyPr>
            <a:normAutofit lnSpcReduction="10000"/>
          </a:bodyPr>
          <a:lstStyle/>
          <a:p>
            <a:r>
              <a:rPr lang="en-IN" dirty="0"/>
              <a:t>Presently, the total expenditure on health is below </a:t>
            </a:r>
            <a:r>
              <a:rPr lang="en-IN" b="1" dirty="0"/>
              <a:t>4 percent</a:t>
            </a:r>
            <a:r>
              <a:rPr lang="en-IN" dirty="0"/>
              <a:t> of the GDP while the government expenditure is below </a:t>
            </a:r>
            <a:r>
              <a:rPr lang="en-IN" b="1" dirty="0"/>
              <a:t>1.3 percent</a:t>
            </a:r>
            <a:r>
              <a:rPr lang="en-IN" dirty="0"/>
              <a:t> of GDP. The new National Health Policy (NHP) promises to </a:t>
            </a:r>
            <a:r>
              <a:rPr lang="en-IN" b="1" dirty="0"/>
              <a:t>increase</a:t>
            </a:r>
            <a:r>
              <a:rPr lang="en-IN" dirty="0"/>
              <a:t> this to </a:t>
            </a:r>
            <a:r>
              <a:rPr lang="en-IN" b="1" dirty="0"/>
              <a:t>2.5 percent</a:t>
            </a:r>
            <a:r>
              <a:rPr lang="en-IN" dirty="0"/>
              <a:t> by 2025.Jan 31, 2018</a:t>
            </a:r>
          </a:p>
          <a:p>
            <a:r>
              <a:rPr lang="en-IN" dirty="0"/>
              <a:t>NEW DELHI (Reuters) - India is poised to raise its public health spending by 11 percent in the annual budget next month, after rejecting the health minister’s demand for a much bigger increase to ramp up disease control, according to government sources and documents.</a:t>
            </a:r>
          </a:p>
          <a:p>
            <a:r>
              <a:rPr lang="en-IN" dirty="0"/>
              <a:t>U.S. </a:t>
            </a:r>
            <a:r>
              <a:rPr lang="en-IN" b="1" dirty="0"/>
              <a:t>health care spending</a:t>
            </a:r>
            <a:r>
              <a:rPr lang="en-IN" dirty="0"/>
              <a:t> grew 3.9 percent in 2017, reaching $3.5 trillion or $10,739 per person. As a share of the nation's </a:t>
            </a:r>
            <a:r>
              <a:rPr lang="en-IN" b="1" dirty="0"/>
              <a:t>Gross Domestic Product</a:t>
            </a:r>
            <a:r>
              <a:rPr lang="en-IN" dirty="0"/>
              <a:t>, health </a:t>
            </a:r>
            <a:r>
              <a:rPr lang="en-IN" b="1" dirty="0"/>
              <a:t>spending</a:t>
            </a:r>
            <a:r>
              <a:rPr lang="en-IN" dirty="0"/>
              <a:t> accounted for 17.9 </a:t>
            </a:r>
            <a:r>
              <a:rPr lang="en-IN" dirty="0" err="1"/>
              <a:t>percent.Dec</a:t>
            </a:r>
            <a:r>
              <a:rPr lang="en-IN" dirty="0"/>
              <a:t> 11, 2018</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pic>
        <p:nvPicPr>
          <p:cNvPr id="5" name="Picture 4"/>
          <p:cNvPicPr>
            <a:picLocks noChangeAspect="1"/>
          </p:cNvPicPr>
          <p:nvPr/>
        </p:nvPicPr>
        <p:blipFill>
          <a:blip r:embed="rId2"/>
          <a:stretch>
            <a:fillRect/>
          </a:stretch>
        </p:blipFill>
        <p:spPr>
          <a:xfrm>
            <a:off x="6919337" y="1381869"/>
            <a:ext cx="4572229" cy="2565254"/>
          </a:xfrm>
          <a:prstGeom prst="rect">
            <a:avLst/>
          </a:prstGeom>
        </p:spPr>
      </p:pic>
      <p:pic>
        <p:nvPicPr>
          <p:cNvPr id="6" name="Picture 5"/>
          <p:cNvPicPr>
            <a:picLocks noChangeAspect="1"/>
          </p:cNvPicPr>
          <p:nvPr/>
        </p:nvPicPr>
        <p:blipFill>
          <a:blip r:embed="rId3"/>
          <a:stretch>
            <a:fillRect/>
          </a:stretch>
        </p:blipFill>
        <p:spPr>
          <a:xfrm>
            <a:off x="6875717" y="4053096"/>
            <a:ext cx="4706683" cy="26491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US" dirty="0"/>
              <a:t>Conclusion</a:t>
            </a:r>
          </a:p>
        </p:txBody>
      </p:sp>
      <p:sp>
        <p:nvSpPr>
          <p:cNvPr id="3" name="Content Placeholder 2"/>
          <p:cNvSpPr>
            <a:spLocks noGrp="1"/>
          </p:cNvSpPr>
          <p:nvPr>
            <p:ph idx="1"/>
          </p:nvPr>
        </p:nvSpPr>
        <p:spPr>
          <a:xfrm>
            <a:off x="1360841" y="1050728"/>
            <a:ext cx="7783159" cy="5654872"/>
          </a:xfrm>
        </p:spPr>
        <p:txBody>
          <a:bodyPr vert="horz" lIns="91440" tIns="45720" rIns="91440" bIns="45720" rtlCol="0">
            <a:noAutofit/>
          </a:bodyPr>
          <a:lstStyle/>
          <a:p>
            <a:pPr marL="0"/>
            <a:r>
              <a:rPr lang="en-IN" sz="4000" b="1" i="1" dirty="0"/>
              <a:t>WHERE ARE WE HEADED?</a:t>
            </a:r>
          </a:p>
          <a:p>
            <a:pPr marL="0"/>
            <a:endParaRPr lang="en-IN" sz="4000" b="1" i="1" dirty="0"/>
          </a:p>
          <a:p>
            <a:pPr marL="0"/>
            <a:endParaRPr lang="en-IN" sz="4000" b="1" i="1" dirty="0"/>
          </a:p>
          <a:p>
            <a:pPr marL="0"/>
            <a:r>
              <a:rPr lang="en-IN" sz="4000" b="1" i="1" dirty="0"/>
              <a:t>……….</a:t>
            </a:r>
          </a:p>
          <a:p>
            <a:pPr marL="0"/>
            <a:endParaRPr lang="en-IN" sz="4000" b="1" i="1" dirty="0"/>
          </a:p>
          <a:p>
            <a:pPr marL="0"/>
            <a:endParaRPr lang="en-IN" sz="4000" b="1" i="1" dirty="0"/>
          </a:p>
          <a:p>
            <a:pPr marL="0"/>
            <a:r>
              <a:rPr lang="en-IN" sz="4000" b="1" i="1" dirty="0"/>
              <a:t>WHO CAN HELP?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74536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653-DA66-FE41-86AA-77CB468ABFC2}"/>
              </a:ext>
            </a:extLst>
          </p:cNvPr>
          <p:cNvSpPr>
            <a:spLocks noGrp="1"/>
          </p:cNvSpPr>
          <p:nvPr>
            <p:ph type="title"/>
          </p:nvPr>
        </p:nvSpPr>
        <p:spPr/>
        <p:txBody>
          <a:bodyPr/>
          <a:lstStyle/>
          <a:p>
            <a:endParaRPr lang="en-US"/>
          </a:p>
        </p:txBody>
      </p:sp>
      <p:pic>
        <p:nvPicPr>
          <p:cNvPr id="6" name="Content Placeholder 5" descr="A close up of a newspaper&#10;&#10;Description automatically generated">
            <a:extLst>
              <a:ext uri="{FF2B5EF4-FFF2-40B4-BE49-F238E27FC236}">
                <a16:creationId xmlns:a16="http://schemas.microsoft.com/office/drawing/2014/main" id="{A3826A8F-94C1-244F-B293-AE365F8DCF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52718"/>
            <a:ext cx="12185073" cy="5473762"/>
          </a:xfrm>
        </p:spPr>
      </p:pic>
      <p:sp>
        <p:nvSpPr>
          <p:cNvPr id="4" name="Slide Number Placeholder 3">
            <a:extLst>
              <a:ext uri="{FF2B5EF4-FFF2-40B4-BE49-F238E27FC236}">
                <a16:creationId xmlns:a16="http://schemas.microsoft.com/office/drawing/2014/main" id="{F5D004FC-8E02-D44A-A14A-7FD54433E7D6}"/>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83123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7800"/>
            <a:ext cx="5307217" cy="5029200"/>
          </a:xfrm>
        </p:spPr>
        <p:txBody>
          <a:bodyPr>
            <a:normAutofit lnSpcReduction="10000"/>
          </a:bodyPr>
          <a:lstStyle/>
          <a:p>
            <a:pPr marL="0" indent="0">
              <a:buNone/>
            </a:pPr>
            <a:r>
              <a:rPr lang="en-IN" b="1" dirty="0"/>
              <a:t>3.  Uttar Pradesh Food Grain Scam - Rs.38,500 Crores</a:t>
            </a:r>
            <a:endParaRPr lang="en-US" b="1" dirty="0"/>
          </a:p>
          <a:p>
            <a:r>
              <a:rPr lang="en-US" dirty="0"/>
              <a:t>The scam, which happened right under the nose of Mulayam Singh, resulted in food grain worth billions, meant for the poor as welfare, being sold into the open market. </a:t>
            </a:r>
          </a:p>
          <a:p>
            <a:r>
              <a:rPr lang="en-US" dirty="0"/>
              <a:t>Farmers, workers, children, all starved, while the food was hoarded and smuggled to make the rich richer (and fatter).</a:t>
            </a:r>
          </a:p>
          <a:p>
            <a:r>
              <a:rPr lang="en-US" dirty="0"/>
              <a:t>Read more at: https://www.ndtv.com/india-news/uttar-pradesh-government-admits-rs-30-crore-worth-subsidized-grain-meant-for-the-poor-has-been-diver-1908823</a:t>
            </a:r>
            <a:br>
              <a:rPr lang="en-US" dirty="0"/>
            </a:br>
            <a:endParaRPr lang="en-US" dirty="0"/>
          </a:p>
          <a:p>
            <a:endParaRPr lang="en-US" dirty="0"/>
          </a:p>
        </p:txBody>
      </p:sp>
      <p:pic>
        <p:nvPicPr>
          <p:cNvPr id="5" name="Content Placeholder 4" descr="https://s4.scoopwhoop.com/rob/wastemoney/9.jpg"/>
          <p:cNvPicPr>
            <a:picLocks noGrp="1"/>
          </p:cNvPicPr>
          <p:nvPr>
            <p:ph sz="half" idx="2"/>
          </p:nvPr>
        </p:nvPicPr>
        <p:blipFill>
          <a:blip r:embed="rId2"/>
          <a:srcRect/>
          <a:stretch>
            <a:fillRect/>
          </a:stretch>
        </p:blipFill>
        <p:spPr bwMode="auto">
          <a:xfrm>
            <a:off x="6180138" y="1524001"/>
            <a:ext cx="5935662" cy="3343466"/>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8" name="Flowchart: Punched Tape 7"/>
          <p:cNvSpPr/>
          <p:nvPr/>
        </p:nvSpPr>
        <p:spPr>
          <a:xfrm>
            <a:off x="6553200" y="5016842"/>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 of India Budget</a:t>
            </a:r>
          </a:p>
          <a:p>
            <a:pPr algn="ctr"/>
            <a:r>
              <a:rPr lang="en-US" dirty="0"/>
              <a:t>Budget Money of 242 Lac people</a:t>
            </a:r>
          </a:p>
        </p:txBody>
      </p:sp>
      <p:sp>
        <p:nvSpPr>
          <p:cNvPr id="10" name="Title 1"/>
          <p:cNvSpPr>
            <a:spLocks noGrp="1"/>
          </p:cNvSpPr>
          <p:nvPr>
            <p:ph type="title"/>
          </p:nvPr>
        </p:nvSpPr>
        <p:spPr>
          <a:xfrm>
            <a:off x="0" y="9402"/>
            <a:ext cx="8229600" cy="914400"/>
          </a:xfrm>
        </p:spPr>
        <p:txBody>
          <a:bodyPr/>
          <a:lstStyle/>
          <a:p>
            <a:r>
              <a:rPr lang="en-US" dirty="0"/>
              <a:t>Few Examples in Public Sector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81000" y="1371601"/>
            <a:ext cx="5552837" cy="4983163"/>
          </a:xfrm>
        </p:spPr>
        <p:txBody>
          <a:bodyPr>
            <a:normAutofit/>
          </a:bodyPr>
          <a:lstStyle/>
          <a:p>
            <a:pPr marL="0" indent="0">
              <a:buNone/>
            </a:pPr>
            <a:r>
              <a:rPr lang="en-IN" b="1" dirty="0"/>
              <a:t>4.  </a:t>
            </a:r>
            <a:r>
              <a:rPr lang="en-US" b="1" dirty="0"/>
              <a:t>The 2G spectrum case was a </a:t>
            </a:r>
            <a:r>
              <a:rPr lang="en-IN" b="1" dirty="0"/>
              <a:t> </a:t>
            </a:r>
            <a:r>
              <a:rPr lang="en-IN" b="1" u="sng" dirty="0">
                <a:hlinkClick r:id="rId2"/>
              </a:rPr>
              <a:t>Rs 30,000 crores</a:t>
            </a:r>
            <a:r>
              <a:rPr lang="en-US" b="1" dirty="0"/>
              <a:t> alleged scam by the politicians and government officials under the United Progressive Alliance (Congress) coalition government in India.</a:t>
            </a:r>
          </a:p>
          <a:p>
            <a:r>
              <a:rPr lang="en-US" b="1" dirty="0"/>
              <a:t>The Union Government of that time was accused of undercharging mobile telephone companies for frequency allocation licenses, which they used to create 2G spectrum subscriptions for cell phones.</a:t>
            </a:r>
          </a:p>
          <a:p>
            <a:r>
              <a:rPr lang="en-US" dirty="0"/>
              <a:t>Read more at: https://economictimes.indiatimes.com/news/politics-and-nation/a-raja-kanimozhi-acquitted-in-2g-scam-case/articleshow/62189376.cms</a:t>
            </a:r>
            <a:br>
              <a:rPr lang="en-US" dirty="0"/>
            </a:b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
        <p:nvSpPr>
          <p:cNvPr id="6" name="Flowchart: Punched Tape 5"/>
          <p:cNvSpPr/>
          <p:nvPr/>
        </p:nvSpPr>
        <p:spPr>
          <a:xfrm>
            <a:off x="7086600" y="4989184"/>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of India Budget</a:t>
            </a:r>
          </a:p>
          <a:p>
            <a:pPr algn="ctr"/>
            <a:r>
              <a:rPr lang="en-US" dirty="0"/>
              <a:t>Budget Money of 189 Lac people</a:t>
            </a:r>
          </a:p>
        </p:txBody>
      </p:sp>
      <p:pic>
        <p:nvPicPr>
          <p:cNvPr id="3074" name="Picture 2" descr="https://s4.scoopwhoop.com/anj/wk/a3a83547-91c4-4b70-aac5-fce99389be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479" y="1417186"/>
            <a:ext cx="4617921" cy="307861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0" y="9402"/>
            <a:ext cx="8229600" cy="914400"/>
          </a:xfrm>
        </p:spPr>
        <p:txBody>
          <a:bodyPr/>
          <a:lstStyle/>
          <a:p>
            <a:r>
              <a:rPr lang="en-US" dirty="0"/>
              <a:t>Few Examples in Public Sector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79747" y="1371600"/>
            <a:ext cx="5311453" cy="5105400"/>
          </a:xfrm>
        </p:spPr>
        <p:txBody>
          <a:bodyPr>
            <a:normAutofit/>
          </a:bodyPr>
          <a:lstStyle/>
          <a:p>
            <a:pPr marL="0" indent="0">
              <a:buNone/>
            </a:pPr>
            <a:r>
              <a:rPr lang="en-US" b="1" dirty="0"/>
              <a:t>5. Rs 7,000 crore spent in 2 years to clean Ganga - "Even after spending Rs 7304.64 crores </a:t>
            </a:r>
            <a:r>
              <a:rPr lang="en-US" b="1" dirty="0" err="1"/>
              <a:t>upto</a:t>
            </a:r>
            <a:r>
              <a:rPr lang="en-US" b="1" dirty="0"/>
              <a:t> March 2017, by the Central Government, State Government and local authorities of the State of UP, the status of river Ganga has not improved in terms of quality. It is waste of public money."</a:t>
            </a:r>
          </a:p>
          <a:p>
            <a:r>
              <a:rPr lang="en-US" b="1" dirty="0"/>
              <a:t>The NGT blamed the absence of a long-term plan and the lack of pollution abatement works for hampering efforts to clean it up.</a:t>
            </a:r>
          </a:p>
          <a:p>
            <a:r>
              <a:rPr lang="en-US" dirty="0"/>
              <a:t>Read more at:</a:t>
            </a:r>
            <a:br>
              <a:rPr lang="en-US" dirty="0"/>
            </a:br>
            <a:r>
              <a:rPr lang="en-US" dirty="0"/>
              <a:t>https://economictimes.indiatimes.com/news/politics-and-nation/rs-7000-cr-spent-on-ganga-in-2-yrs-without-improvement-ngt/articleshow/59584914.cms</a:t>
            </a:r>
            <a:br>
              <a:rPr lang="en-US" dirty="0"/>
            </a:br>
            <a:endParaRPr lang="en-US" dirty="0"/>
          </a:p>
        </p:txBody>
      </p:sp>
      <p:sp>
        <p:nvSpPr>
          <p:cNvPr id="3" name="Flowchart: Punched Tape 2"/>
          <p:cNvSpPr/>
          <p:nvPr/>
        </p:nvSpPr>
        <p:spPr>
          <a:xfrm>
            <a:off x="6189230" y="5562600"/>
            <a:ext cx="4378867" cy="1221496"/>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 of India Budget</a:t>
            </a:r>
          </a:p>
          <a:p>
            <a:pPr algn="ctr"/>
            <a:r>
              <a:rPr lang="en-US" dirty="0"/>
              <a:t>Budget Money of 44 Lac people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p:cNvPicPr>
            <a:picLocks noChangeAspect="1"/>
          </p:cNvPicPr>
          <p:nvPr/>
        </p:nvPicPr>
        <p:blipFill>
          <a:blip r:embed="rId2"/>
          <a:stretch>
            <a:fillRect/>
          </a:stretch>
        </p:blipFill>
        <p:spPr>
          <a:xfrm>
            <a:off x="6200775" y="1457325"/>
            <a:ext cx="5915025" cy="3943350"/>
          </a:xfrm>
          <a:prstGeom prst="rect">
            <a:avLst/>
          </a:prstGeom>
        </p:spPr>
      </p:pic>
      <p:sp>
        <p:nvSpPr>
          <p:cNvPr id="10" name="Title 1"/>
          <p:cNvSpPr>
            <a:spLocks noGrp="1"/>
          </p:cNvSpPr>
          <p:nvPr>
            <p:ph type="title"/>
          </p:nvPr>
        </p:nvSpPr>
        <p:spPr>
          <a:xfrm>
            <a:off x="0" y="9402"/>
            <a:ext cx="8229600" cy="914400"/>
          </a:xfrm>
        </p:spPr>
        <p:txBody>
          <a:bodyPr/>
          <a:lstStyle/>
          <a:p>
            <a:r>
              <a:rPr lang="en-US" dirty="0"/>
              <a:t>Few Examples in Public Sector</a:t>
            </a:r>
          </a:p>
        </p:txBody>
      </p:sp>
    </p:spTree>
    <p:extLst>
      <p:ext uri="{BB962C8B-B14F-4D97-AF65-F5344CB8AC3E}">
        <p14:creationId xmlns:p14="http://schemas.microsoft.com/office/powerpoint/2010/main" val="56196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57200" y="1219200"/>
            <a:ext cx="5608365" cy="4466527"/>
          </a:xfrm>
        </p:spPr>
        <p:txBody>
          <a:bodyPr>
            <a:normAutofit/>
          </a:bodyPr>
          <a:lstStyle/>
          <a:p>
            <a:pPr marL="0" indent="0">
              <a:buNone/>
            </a:pPr>
            <a:r>
              <a:rPr lang="en-IN" b="1" dirty="0"/>
              <a:t>6. The Modi government spent </a:t>
            </a:r>
            <a:r>
              <a:rPr lang="en-IN" b="1" u="sng" dirty="0">
                <a:hlinkClick r:id="rId2"/>
              </a:rPr>
              <a:t>Rs 3,755 crore</a:t>
            </a:r>
            <a:r>
              <a:rPr lang="en-IN" b="1" dirty="0"/>
              <a:t> on ads and publicity. </a:t>
            </a:r>
          </a:p>
          <a:p>
            <a:r>
              <a:rPr lang="en-US" dirty="0"/>
              <a:t>Read more at:</a:t>
            </a:r>
            <a:br>
              <a:rPr lang="en-US" dirty="0"/>
            </a:br>
            <a:r>
              <a:rPr lang="en-US" dirty="0"/>
              <a:t>https://www.ndtv.com/india-news/modi-government-spent-rs-3-755-crore-on-advertisements-rti-1785471</a:t>
            </a:r>
            <a:br>
              <a:rPr lang="en-US" dirty="0"/>
            </a:br>
            <a:endParaRPr lang="en-US" b="1" dirty="0"/>
          </a:p>
          <a:p>
            <a:endParaRPr lang="en-US" dirty="0"/>
          </a:p>
        </p:txBody>
      </p:sp>
      <p:pic>
        <p:nvPicPr>
          <p:cNvPr id="6" name="Picture 5" descr="https://s3.scoopwhoop.com/anj/sw/d12cc98f-78b7-49d1-9a0b-28dceb56662d.jpg"/>
          <p:cNvPicPr/>
          <p:nvPr/>
        </p:nvPicPr>
        <p:blipFill>
          <a:blip r:embed="rId3"/>
          <a:srcRect/>
          <a:stretch>
            <a:fillRect/>
          </a:stretch>
        </p:blipFill>
        <p:spPr bwMode="auto">
          <a:xfrm>
            <a:off x="6096001" y="1143001"/>
            <a:ext cx="4219575" cy="379233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
        <p:nvSpPr>
          <p:cNvPr id="8" name="Flowchart: Punched Tape 7"/>
          <p:cNvSpPr/>
          <p:nvPr/>
        </p:nvSpPr>
        <p:spPr>
          <a:xfrm>
            <a:off x="838200" y="3396673"/>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 of India Budget</a:t>
            </a:r>
          </a:p>
          <a:p>
            <a:pPr algn="ctr"/>
            <a:r>
              <a:rPr lang="en-US" dirty="0"/>
              <a:t>Budget Money of 24 Lac people</a:t>
            </a:r>
          </a:p>
        </p:txBody>
      </p:sp>
      <p:sp>
        <p:nvSpPr>
          <p:cNvPr id="10" name="Title 1"/>
          <p:cNvSpPr>
            <a:spLocks noGrp="1"/>
          </p:cNvSpPr>
          <p:nvPr>
            <p:ph type="title"/>
          </p:nvPr>
        </p:nvSpPr>
        <p:spPr>
          <a:xfrm>
            <a:off x="0" y="9402"/>
            <a:ext cx="8229600" cy="914400"/>
          </a:xfrm>
        </p:spPr>
        <p:txBody>
          <a:bodyPr/>
          <a:lstStyle/>
          <a:p>
            <a:r>
              <a:rPr lang="en-US" dirty="0"/>
              <a:t>Few Examples in Public Sector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9032" y="1371600"/>
            <a:ext cx="5364568" cy="5105400"/>
          </a:xfrm>
        </p:spPr>
        <p:txBody>
          <a:bodyPr vert="horz" lIns="91440" tIns="45720" rIns="91440" bIns="45720" rtlCol="0">
            <a:normAutofit/>
          </a:bodyPr>
          <a:lstStyle/>
          <a:p>
            <a:pPr marL="0" indent="0" algn="just">
              <a:buNone/>
            </a:pPr>
            <a:r>
              <a:rPr lang="en-IN" b="1" dirty="0"/>
              <a:t>7. The Maharashtra government will spend </a:t>
            </a:r>
            <a:r>
              <a:rPr lang="en-IN" b="1" dirty="0">
                <a:hlinkClick r:id="rId2"/>
              </a:rPr>
              <a:t>Rs. 3600 crore on a </a:t>
            </a:r>
            <a:r>
              <a:rPr lang="en-IN" b="1" dirty="0" err="1">
                <a:hlinkClick r:id="rId2"/>
              </a:rPr>
              <a:t>Shivaji</a:t>
            </a:r>
            <a:r>
              <a:rPr lang="en-IN" b="1" dirty="0">
                <a:hlinkClick r:id="rId2"/>
              </a:rPr>
              <a:t> statue</a:t>
            </a:r>
            <a:r>
              <a:rPr lang="en-IN" b="1" dirty="0"/>
              <a:t> in Mumbai.</a:t>
            </a:r>
          </a:p>
          <a:p>
            <a:pPr algn="just"/>
            <a:r>
              <a:rPr lang="en-US" b="1" dirty="0"/>
              <a:t>The construction of the statue would cost Rs 2581 crore, while Rs 309.72 crore would be the GST on the amount. Rs 236 crore would be spent on security infrastructure, Rs 45 crore for permanent water and electricity supply at the completed statue, the GR said.</a:t>
            </a:r>
          </a:p>
          <a:p>
            <a:r>
              <a:rPr lang="en-US" dirty="0"/>
              <a:t>Read more at:</a:t>
            </a:r>
            <a:br>
              <a:rPr lang="en-US" dirty="0"/>
            </a:br>
            <a:r>
              <a:rPr lang="en-US" dirty="0"/>
              <a:t>https://www.indiatoday.in/india/story/shivaji-statue-to-cost-maharashtra-rs-3643-78-crore-1416064-2018-12-24</a:t>
            </a:r>
            <a:endParaRPr lang="en-US" b="1" dirty="0"/>
          </a:p>
        </p:txBody>
      </p:sp>
      <p:pic>
        <p:nvPicPr>
          <p:cNvPr id="6" name="Content Placeholder 5" descr="https://s3.scoopwhoop.com/anj/sw/b5dc9d8d-de59-4ad1-b864-451a58d9a172.jpg"/>
          <p:cNvPicPr>
            <a:picLocks noGrp="1"/>
          </p:cNvPicPr>
          <p:nvPr>
            <p:ph sz="half" idx="2"/>
          </p:nvPr>
        </p:nvPicPr>
        <p:blipFill>
          <a:blip r:embed="rId3"/>
          <a:srcRect/>
          <a:stretch>
            <a:fillRect/>
          </a:stretch>
        </p:blipFill>
        <p:spPr bwMode="auto">
          <a:xfrm>
            <a:off x="6324600" y="1447800"/>
            <a:ext cx="5257800" cy="3569042"/>
          </a:xfrm>
          <a:prstGeom prst="rect">
            <a:avLst/>
          </a:prstGeom>
          <a:noFill/>
          <a:ln w="9525">
            <a:noFill/>
            <a:miter lim="800000"/>
            <a:headEnd/>
            <a:tailEnd/>
          </a:ln>
        </p:spPr>
      </p:pic>
      <p:sp>
        <p:nvSpPr>
          <p:cNvPr id="3" name="Flowchart: Punched Tape 2"/>
          <p:cNvSpPr/>
          <p:nvPr/>
        </p:nvSpPr>
        <p:spPr>
          <a:xfrm>
            <a:off x="6367372" y="4984515"/>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 of India Budget</a:t>
            </a:r>
          </a:p>
          <a:p>
            <a:pPr algn="ctr"/>
            <a:r>
              <a:rPr lang="en-US" dirty="0"/>
              <a:t>Budget Money of 23 Lac people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8" name="Title 1"/>
          <p:cNvSpPr>
            <a:spLocks noGrp="1"/>
          </p:cNvSpPr>
          <p:nvPr>
            <p:ph type="title"/>
          </p:nvPr>
        </p:nvSpPr>
        <p:spPr>
          <a:xfrm>
            <a:off x="0" y="9402"/>
            <a:ext cx="8229600" cy="914400"/>
          </a:xfrm>
        </p:spPr>
        <p:txBody>
          <a:bodyPr/>
          <a:lstStyle/>
          <a:p>
            <a:r>
              <a:rPr lang="en-US" dirty="0"/>
              <a:t>Few Examples in Public Sector</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10642</TotalTime>
  <Words>2164</Words>
  <Application>Microsoft Macintosh PowerPoint</Application>
  <PresentationFormat>Widescreen</PresentationFormat>
  <Paragraphs>282</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 Rounded MT Bold</vt:lpstr>
      <vt:lpstr>Calibri</vt:lpstr>
      <vt:lpstr>Century Gothic</vt:lpstr>
      <vt:lpstr>Wingdings 3</vt:lpstr>
      <vt:lpstr>Ion</vt:lpstr>
      <vt:lpstr>Financial Discipline </vt:lpstr>
      <vt:lpstr>How the government wastes     Rs20,000 crores every year –  India Today </vt:lpstr>
      <vt:lpstr>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Few Examples in Public Sector</vt:lpstr>
      <vt:lpstr>Instead ….</vt:lpstr>
      <vt:lpstr>Private Sector - Money spent on waste – 15 ways</vt:lpstr>
      <vt:lpstr>Wedding Industry</vt:lpstr>
      <vt:lpstr>Wedding Gift can be different</vt:lpstr>
      <vt:lpstr>Education Industry</vt:lpstr>
      <vt:lpstr>Wastage of Money in India Expensive Lunch/Dinner buffet! </vt:lpstr>
      <vt:lpstr>Advertisement Industry</vt:lpstr>
      <vt:lpstr>Astrology Industry</vt:lpstr>
      <vt:lpstr>Bribery Industry</vt:lpstr>
      <vt:lpstr>Corruption</vt:lpstr>
      <vt:lpstr>Melas &amp; Festivals!</vt:lpstr>
      <vt:lpstr>Defence Department of India</vt:lpstr>
      <vt:lpstr>Protection of Govt officials</vt:lpstr>
      <vt:lpstr>Protection of Govt officials</vt:lpstr>
      <vt:lpstr>Foreign Travel Industry</vt:lpstr>
      <vt:lpstr>Prostitution Industry in India</vt:lpstr>
      <vt:lpstr>Industry of Religion </vt:lpstr>
      <vt:lpstr>Industry of Religion </vt:lpstr>
      <vt:lpstr>Industry of Religion</vt:lpstr>
      <vt:lpstr>Industry of Religion</vt:lpstr>
      <vt:lpstr>Gambling</vt:lpstr>
      <vt:lpstr>Alcohol Industry</vt:lpstr>
      <vt:lpstr>Alcohol, Cigarettes And Ganja: </vt:lpstr>
      <vt:lpstr>Tobacco </vt:lpstr>
      <vt:lpstr>Elections</vt:lpstr>
      <vt:lpstr>Sports</vt:lpstr>
      <vt:lpstr>Health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His Origin?  Genesis 1:1, Exodus 20:11, Nehemiah 9:6, Colossians 1:16</dc:title>
  <dc:creator>Dell</dc:creator>
  <cp:lastModifiedBy>keerthana victoria</cp:lastModifiedBy>
  <cp:revision>285</cp:revision>
  <dcterms:created xsi:type="dcterms:W3CDTF">2006-08-16T00:00:00Z</dcterms:created>
  <dcterms:modified xsi:type="dcterms:W3CDTF">2020-02-27T08:27:34Z</dcterms:modified>
</cp:coreProperties>
</file>